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DM Sans" pitchFamily="2" charset="0"/>
      <p:regular r:id="rId17"/>
    </p:embeddedFont>
    <p:embeddedFont>
      <p:font typeface="DM Sans Bold" panose="020B0604020202020204" charset="0"/>
      <p:regular r:id="rId18"/>
    </p:embeddedFont>
    <p:embeddedFont>
      <p:font typeface="Montserrat" panose="00000500000000000000" pitchFamily="2" charset="0"/>
      <p:regular r:id="rId19"/>
    </p:embeddedFont>
    <p:embeddedFont>
      <p:font typeface="Montserrat Bold" panose="020B0604020202020204" charset="0"/>
      <p:regular r:id="rId20"/>
    </p:embeddedFont>
    <p:embeddedFont>
      <p:font typeface="Poppins" panose="00000500000000000000" pitchFamily="2" charset="0"/>
      <p:regular r:id="rId21"/>
    </p:embeddedFont>
    <p:embeddedFont>
      <p:font typeface="Poppins Bold" panose="020B0604020202020204" charset="0"/>
      <p:regular r:id="rId22"/>
    </p:embeddedFont>
    <p:embeddedFont>
      <p:font typeface="Poppins Ultra-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33" y="4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60112" y="-6875490"/>
            <a:ext cx="13398375" cy="12377222"/>
          </a:xfrm>
          <a:custGeom>
            <a:avLst/>
            <a:gdLst/>
            <a:ahLst/>
            <a:cxnLst/>
            <a:rect l="l" t="t" r="r" b="b"/>
            <a:pathLst>
              <a:path w="13398375" h="12377222">
                <a:moveTo>
                  <a:pt x="0" y="0"/>
                </a:moveTo>
                <a:lnTo>
                  <a:pt x="13398376" y="0"/>
                </a:lnTo>
                <a:lnTo>
                  <a:pt x="13398376" y="12377222"/>
                </a:lnTo>
                <a:lnTo>
                  <a:pt x="0" y="12377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179" r="-211836"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3" name="Freeform 3"/>
          <p:cNvSpPr/>
          <p:nvPr/>
        </p:nvSpPr>
        <p:spPr>
          <a:xfrm>
            <a:off x="15024247" y="1420642"/>
            <a:ext cx="705204" cy="712627"/>
          </a:xfrm>
          <a:custGeom>
            <a:avLst/>
            <a:gdLst/>
            <a:ahLst/>
            <a:cxnLst/>
            <a:rect l="l" t="t" r="r" b="b"/>
            <a:pathLst>
              <a:path w="705204" h="712627">
                <a:moveTo>
                  <a:pt x="0" y="0"/>
                </a:moveTo>
                <a:lnTo>
                  <a:pt x="705204" y="0"/>
                </a:lnTo>
                <a:lnTo>
                  <a:pt x="705204" y="712627"/>
                </a:lnTo>
                <a:lnTo>
                  <a:pt x="0" y="712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4" name="Freeform 4"/>
          <p:cNvSpPr/>
          <p:nvPr/>
        </p:nvSpPr>
        <p:spPr>
          <a:xfrm>
            <a:off x="10712512" y="-6723090"/>
            <a:ext cx="13398375" cy="12377222"/>
          </a:xfrm>
          <a:custGeom>
            <a:avLst/>
            <a:gdLst/>
            <a:ahLst/>
            <a:cxnLst/>
            <a:rect l="l" t="t" r="r" b="b"/>
            <a:pathLst>
              <a:path w="13398375" h="12377222">
                <a:moveTo>
                  <a:pt x="0" y="0"/>
                </a:moveTo>
                <a:lnTo>
                  <a:pt x="13398376" y="0"/>
                </a:lnTo>
                <a:lnTo>
                  <a:pt x="13398376" y="12377222"/>
                </a:lnTo>
                <a:lnTo>
                  <a:pt x="0" y="12377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179" r="-211836"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5" name="Freeform 5"/>
          <p:cNvSpPr/>
          <p:nvPr/>
        </p:nvSpPr>
        <p:spPr>
          <a:xfrm>
            <a:off x="9458746" y="4471166"/>
            <a:ext cx="7952954" cy="2365933"/>
          </a:xfrm>
          <a:custGeom>
            <a:avLst/>
            <a:gdLst/>
            <a:ahLst/>
            <a:cxnLst/>
            <a:rect l="l" t="t" r="r" b="b"/>
            <a:pathLst>
              <a:path w="7952954" h="2365933">
                <a:moveTo>
                  <a:pt x="0" y="0"/>
                </a:moveTo>
                <a:lnTo>
                  <a:pt x="7952954" y="0"/>
                </a:lnTo>
                <a:lnTo>
                  <a:pt x="7952954" y="2365932"/>
                </a:lnTo>
                <a:lnTo>
                  <a:pt x="0" y="2365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6" name="Freeform 6"/>
          <p:cNvSpPr/>
          <p:nvPr/>
        </p:nvSpPr>
        <p:spPr>
          <a:xfrm>
            <a:off x="13238913" y="328320"/>
            <a:ext cx="4275871" cy="2897271"/>
          </a:xfrm>
          <a:custGeom>
            <a:avLst/>
            <a:gdLst/>
            <a:ahLst/>
            <a:cxnLst/>
            <a:rect l="l" t="t" r="r" b="b"/>
            <a:pathLst>
              <a:path w="4275871" h="2897271">
                <a:moveTo>
                  <a:pt x="0" y="0"/>
                </a:moveTo>
                <a:lnTo>
                  <a:pt x="4275871" y="0"/>
                </a:lnTo>
                <a:lnTo>
                  <a:pt x="4275871" y="2897271"/>
                </a:lnTo>
                <a:lnTo>
                  <a:pt x="0" y="28972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7" name="Freeform 7"/>
          <p:cNvSpPr/>
          <p:nvPr/>
        </p:nvSpPr>
        <p:spPr>
          <a:xfrm>
            <a:off x="1851064" y="874481"/>
            <a:ext cx="6016497" cy="1804949"/>
          </a:xfrm>
          <a:custGeom>
            <a:avLst/>
            <a:gdLst/>
            <a:ahLst/>
            <a:cxnLst/>
            <a:rect l="l" t="t" r="r" b="b"/>
            <a:pathLst>
              <a:path w="6016497" h="1804949">
                <a:moveTo>
                  <a:pt x="0" y="0"/>
                </a:moveTo>
                <a:lnTo>
                  <a:pt x="6016497" y="0"/>
                </a:lnTo>
                <a:lnTo>
                  <a:pt x="6016497" y="1804949"/>
                </a:lnTo>
                <a:lnTo>
                  <a:pt x="0" y="18049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8" name="TextBox 8"/>
          <p:cNvSpPr txBox="1"/>
          <p:nvPr/>
        </p:nvSpPr>
        <p:spPr>
          <a:xfrm>
            <a:off x="801663" y="3413552"/>
            <a:ext cx="8115300" cy="3499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61"/>
              </a:lnSpc>
              <a:spcBef>
                <a:spcPct val="0"/>
              </a:spcBef>
            </a:pPr>
            <a:r>
              <a:rPr lang="en-US" sz="3972" b="1" spc="83">
                <a:solidFill>
                  <a:srgbClr val="6D055F"/>
                </a:solidFill>
                <a:latin typeface="DM Sans Bold"/>
                <a:ea typeface="DM Sans Bold"/>
                <a:cs typeface="DM Sans Bold"/>
                <a:sym typeface="DM Sans Bold"/>
              </a:rPr>
              <a:t>Этакрин кислота билан заҳарланган лаборатория ҳайвонларининг ички аъзоларида уни тарқалишини ўрганиш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49070" y="9191625"/>
            <a:ext cx="2623013" cy="52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2"/>
              </a:lnSpc>
            </a:pPr>
            <a:r>
              <a:rPr lang="en-US" sz="30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Бухоро -2025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6193" y="8329174"/>
            <a:ext cx="6099486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М.И.Алиходжаева, Д.Л.Махмудов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2847" y="293982"/>
            <a:ext cx="5176985" cy="9650643"/>
          </a:xfrm>
          <a:custGeom>
            <a:avLst/>
            <a:gdLst/>
            <a:ahLst/>
            <a:cxnLst/>
            <a:rect l="l" t="t" r="r" b="b"/>
            <a:pathLst>
              <a:path w="5176985" h="9650643">
                <a:moveTo>
                  <a:pt x="0" y="0"/>
                </a:moveTo>
                <a:lnTo>
                  <a:pt x="5176985" y="0"/>
                </a:lnTo>
                <a:lnTo>
                  <a:pt x="5176985" y="9650643"/>
                </a:lnTo>
                <a:lnTo>
                  <a:pt x="0" y="9650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035" r="-1240"/>
            </a:stretch>
          </a:blipFill>
        </p:spPr>
        <p:txBody>
          <a:bodyPr/>
          <a:lstStyle/>
          <a:p>
            <a:endParaRPr lang="en-MT"/>
          </a:p>
        </p:txBody>
      </p:sp>
      <p:grpSp>
        <p:nvGrpSpPr>
          <p:cNvPr id="3" name="Group 3"/>
          <p:cNvGrpSpPr/>
          <p:nvPr/>
        </p:nvGrpSpPr>
        <p:grpSpPr>
          <a:xfrm>
            <a:off x="4641347" y="1358223"/>
            <a:ext cx="3780424" cy="1357122"/>
            <a:chOff x="0" y="0"/>
            <a:chExt cx="995667" cy="3574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5667" cy="357431"/>
            </a:xfrm>
            <a:custGeom>
              <a:avLst/>
              <a:gdLst/>
              <a:ahLst/>
              <a:cxnLst/>
              <a:rect l="l" t="t" r="r" b="b"/>
              <a:pathLst>
                <a:path w="995667" h="357431">
                  <a:moveTo>
                    <a:pt x="73724" y="0"/>
                  </a:moveTo>
                  <a:lnTo>
                    <a:pt x="921943" y="0"/>
                  </a:lnTo>
                  <a:cubicBezTo>
                    <a:pt x="962660" y="0"/>
                    <a:pt x="995667" y="33007"/>
                    <a:pt x="995667" y="73724"/>
                  </a:cubicBezTo>
                  <a:lnTo>
                    <a:pt x="995667" y="283707"/>
                  </a:lnTo>
                  <a:cubicBezTo>
                    <a:pt x="995667" y="324424"/>
                    <a:pt x="962660" y="357431"/>
                    <a:pt x="921943" y="357431"/>
                  </a:cubicBezTo>
                  <a:lnTo>
                    <a:pt x="73724" y="357431"/>
                  </a:lnTo>
                  <a:cubicBezTo>
                    <a:pt x="33007" y="357431"/>
                    <a:pt x="0" y="324424"/>
                    <a:pt x="0" y="283707"/>
                  </a:cubicBezTo>
                  <a:lnTo>
                    <a:pt x="0" y="73724"/>
                  </a:lnTo>
                  <a:cubicBezTo>
                    <a:pt x="0" y="33007"/>
                    <a:pt x="33007" y="0"/>
                    <a:pt x="73724" y="0"/>
                  </a:cubicBezTo>
                  <a:close/>
                </a:path>
              </a:pathLst>
            </a:custGeom>
            <a:solidFill>
              <a:srgbClr val="FBFAF8"/>
            </a:solidFill>
          </p:spPr>
          <p:txBody>
            <a:bodyPr/>
            <a:lstStyle/>
            <a:p>
              <a:endParaRPr lang="en-M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995667" cy="443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5066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УФ- ва ТДСИ-спектроскопия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29620" y="5143500"/>
            <a:ext cx="3780424" cy="1233868"/>
            <a:chOff x="0" y="0"/>
            <a:chExt cx="995667" cy="3249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5667" cy="324969"/>
            </a:xfrm>
            <a:custGeom>
              <a:avLst/>
              <a:gdLst/>
              <a:ahLst/>
              <a:cxnLst/>
              <a:rect l="l" t="t" r="r" b="b"/>
              <a:pathLst>
                <a:path w="995667" h="324969">
                  <a:moveTo>
                    <a:pt x="73724" y="0"/>
                  </a:moveTo>
                  <a:lnTo>
                    <a:pt x="921943" y="0"/>
                  </a:lnTo>
                  <a:cubicBezTo>
                    <a:pt x="962660" y="0"/>
                    <a:pt x="995667" y="33007"/>
                    <a:pt x="995667" y="73724"/>
                  </a:cubicBezTo>
                  <a:lnTo>
                    <a:pt x="995667" y="251245"/>
                  </a:lnTo>
                  <a:cubicBezTo>
                    <a:pt x="995667" y="291962"/>
                    <a:pt x="962660" y="324969"/>
                    <a:pt x="921943" y="324969"/>
                  </a:cubicBezTo>
                  <a:lnTo>
                    <a:pt x="73724" y="324969"/>
                  </a:lnTo>
                  <a:cubicBezTo>
                    <a:pt x="33007" y="324969"/>
                    <a:pt x="0" y="291962"/>
                    <a:pt x="0" y="251245"/>
                  </a:cubicBezTo>
                  <a:lnTo>
                    <a:pt x="0" y="73724"/>
                  </a:lnTo>
                  <a:cubicBezTo>
                    <a:pt x="0" y="33007"/>
                    <a:pt x="33007" y="0"/>
                    <a:pt x="73724" y="0"/>
                  </a:cubicBezTo>
                  <a:close/>
                </a:path>
              </a:pathLst>
            </a:custGeom>
            <a:solidFill>
              <a:srgbClr val="FBFAF8"/>
            </a:solidFill>
          </p:spPr>
          <p:txBody>
            <a:bodyPr/>
            <a:lstStyle/>
            <a:p>
              <a:endParaRPr lang="en-M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33350"/>
              <a:ext cx="995667" cy="4583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377"/>
                </a:lnSpc>
                <a:spcBef>
                  <a:spcPct val="0"/>
                </a:spcBef>
              </a:pPr>
              <a:r>
                <a:rPr lang="en-US" sz="4555" b="1">
                  <a:solidFill>
                    <a:srgbClr val="05066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ЮССХ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6763983" y="5621894"/>
            <a:ext cx="11301259" cy="4322732"/>
          </a:xfrm>
          <a:custGeom>
            <a:avLst/>
            <a:gdLst/>
            <a:ahLst/>
            <a:cxnLst/>
            <a:rect l="l" t="t" r="r" b="b"/>
            <a:pathLst>
              <a:path w="11301259" h="4322732">
                <a:moveTo>
                  <a:pt x="0" y="0"/>
                </a:moveTo>
                <a:lnTo>
                  <a:pt x="11301259" y="0"/>
                </a:lnTo>
                <a:lnTo>
                  <a:pt x="11301259" y="4322731"/>
                </a:lnTo>
                <a:lnTo>
                  <a:pt x="0" y="4322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10" name="Freeform 10"/>
          <p:cNvSpPr/>
          <p:nvPr/>
        </p:nvSpPr>
        <p:spPr>
          <a:xfrm>
            <a:off x="8563871" y="1179396"/>
            <a:ext cx="5137166" cy="3635533"/>
          </a:xfrm>
          <a:custGeom>
            <a:avLst/>
            <a:gdLst/>
            <a:ahLst/>
            <a:cxnLst/>
            <a:rect l="l" t="t" r="r" b="b"/>
            <a:pathLst>
              <a:path w="5137166" h="3635533">
                <a:moveTo>
                  <a:pt x="0" y="0"/>
                </a:moveTo>
                <a:lnTo>
                  <a:pt x="5137165" y="0"/>
                </a:lnTo>
                <a:lnTo>
                  <a:pt x="5137165" y="3635533"/>
                </a:lnTo>
                <a:lnTo>
                  <a:pt x="0" y="36355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11" name="Freeform 11"/>
          <p:cNvSpPr/>
          <p:nvPr/>
        </p:nvSpPr>
        <p:spPr>
          <a:xfrm>
            <a:off x="14095826" y="1179396"/>
            <a:ext cx="3701853" cy="3635533"/>
          </a:xfrm>
          <a:custGeom>
            <a:avLst/>
            <a:gdLst/>
            <a:ahLst/>
            <a:cxnLst/>
            <a:rect l="l" t="t" r="r" b="b"/>
            <a:pathLst>
              <a:path w="3701853" h="3635533">
                <a:moveTo>
                  <a:pt x="0" y="0"/>
                </a:moveTo>
                <a:lnTo>
                  <a:pt x="3701852" y="0"/>
                </a:lnTo>
                <a:lnTo>
                  <a:pt x="3701852" y="3635533"/>
                </a:lnTo>
                <a:lnTo>
                  <a:pt x="0" y="36355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04061" flipH="1" flipV="1">
            <a:off x="13824431" y="5385399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4991149" y="7541572"/>
                </a:moveTo>
                <a:lnTo>
                  <a:pt x="0" y="7541572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2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3" name="Freeform 3"/>
          <p:cNvSpPr/>
          <p:nvPr/>
        </p:nvSpPr>
        <p:spPr>
          <a:xfrm rot="1704061" flipH="1" flipV="1">
            <a:off x="11603194" y="525483"/>
            <a:ext cx="8220239" cy="12420690"/>
          </a:xfrm>
          <a:custGeom>
            <a:avLst/>
            <a:gdLst/>
            <a:ahLst/>
            <a:cxnLst/>
            <a:rect l="l" t="t" r="r" b="b"/>
            <a:pathLst>
              <a:path w="8220239" h="12420690">
                <a:moveTo>
                  <a:pt x="8220239" y="12420690"/>
                </a:moveTo>
                <a:lnTo>
                  <a:pt x="0" y="12420690"/>
                </a:lnTo>
                <a:lnTo>
                  <a:pt x="0" y="0"/>
                </a:lnTo>
                <a:lnTo>
                  <a:pt x="8220239" y="0"/>
                </a:lnTo>
                <a:lnTo>
                  <a:pt x="8220239" y="1242069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4" name="TextBox 4"/>
          <p:cNvSpPr txBox="1"/>
          <p:nvPr/>
        </p:nvSpPr>
        <p:spPr>
          <a:xfrm>
            <a:off x="471565" y="1416931"/>
            <a:ext cx="6631797" cy="635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1F2B5B"/>
                </a:solidFill>
                <a:latin typeface="Poppins Bold"/>
                <a:ea typeface="Poppins Bold"/>
                <a:cs typeface="Poppins Bold"/>
                <a:sym typeface="Poppins Bold"/>
              </a:rPr>
              <a:t>ЗАҲАРЛАНГАН ЛАБОРАТОРИЯ ҲАЙВОНЛАРИНИНГ ИЧКИ ОРГАНЛАРИДА ЭТАКРИН КИСЛОТАСИНИНГ ТАҲМИНИЙ ТАРҚАЛИШИНИ ЎРГАНИШ НАТИЖАЛАРИ </a:t>
            </a:r>
          </a:p>
        </p:txBody>
      </p:sp>
      <p:graphicFrame>
        <p:nvGraphicFramePr>
          <p:cNvPr id="5" name="Object 5"/>
          <p:cNvGraphicFramePr/>
          <p:nvPr/>
        </p:nvGraphicFramePr>
        <p:xfrm>
          <a:off x="7103361" y="419309"/>
          <a:ext cx="7543800" cy="468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042400" imgH="6184900" progId="Excel.Sheet.12">
                  <p:embed/>
                </p:oleObj>
              </mc:Choice>
              <mc:Fallback>
                <p:oleObj name="Worksheet" r:id="rId4" imgW="9042400" imgH="6184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03361" y="419309"/>
                        <a:ext cx="7543800" cy="468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903383"/>
            <a:ext cx="5082083" cy="654145"/>
            <a:chOff x="0" y="0"/>
            <a:chExt cx="856174" cy="110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6174" cy="110203"/>
            </a:xfrm>
            <a:custGeom>
              <a:avLst/>
              <a:gdLst/>
              <a:ahLst/>
              <a:cxnLst/>
              <a:rect l="l" t="t" r="r" b="b"/>
              <a:pathLst>
                <a:path w="856174" h="110203">
                  <a:moveTo>
                    <a:pt x="25897" y="0"/>
                  </a:moveTo>
                  <a:lnTo>
                    <a:pt x="830277" y="0"/>
                  </a:lnTo>
                  <a:cubicBezTo>
                    <a:pt x="844579" y="0"/>
                    <a:pt x="856174" y="11595"/>
                    <a:pt x="856174" y="25897"/>
                  </a:cubicBezTo>
                  <a:lnTo>
                    <a:pt x="856174" y="84306"/>
                  </a:lnTo>
                  <a:cubicBezTo>
                    <a:pt x="856174" y="91174"/>
                    <a:pt x="853446" y="97761"/>
                    <a:pt x="848589" y="102618"/>
                  </a:cubicBezTo>
                  <a:cubicBezTo>
                    <a:pt x="843732" y="107475"/>
                    <a:pt x="837145" y="110203"/>
                    <a:pt x="830277" y="110203"/>
                  </a:cubicBezTo>
                  <a:lnTo>
                    <a:pt x="25897" y="110203"/>
                  </a:lnTo>
                  <a:cubicBezTo>
                    <a:pt x="11595" y="110203"/>
                    <a:pt x="0" y="98609"/>
                    <a:pt x="0" y="84306"/>
                  </a:cubicBezTo>
                  <a:lnTo>
                    <a:pt x="0" y="25897"/>
                  </a:lnTo>
                  <a:cubicBezTo>
                    <a:pt x="0" y="19029"/>
                    <a:pt x="2728" y="12442"/>
                    <a:pt x="7585" y="7585"/>
                  </a:cubicBezTo>
                  <a:cubicBezTo>
                    <a:pt x="12442" y="2728"/>
                    <a:pt x="19029" y="0"/>
                    <a:pt x="25897" y="0"/>
                  </a:cubicBezTo>
                  <a:close/>
                </a:path>
              </a:pathLst>
            </a:custGeom>
            <a:solidFill>
              <a:srgbClr val="3B365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56174" cy="157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92"/>
                </a:lnSpc>
              </a:pPr>
              <a:r>
                <a:rPr lang="en-US" sz="2893" spc="283">
                  <a:solidFill>
                    <a:srgbClr val="FBFAF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ўпкада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02959" y="5903383"/>
            <a:ext cx="5082083" cy="736798"/>
            <a:chOff x="0" y="0"/>
            <a:chExt cx="856174" cy="1241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6174" cy="124128"/>
            </a:xfrm>
            <a:custGeom>
              <a:avLst/>
              <a:gdLst/>
              <a:ahLst/>
              <a:cxnLst/>
              <a:rect l="l" t="t" r="r" b="b"/>
              <a:pathLst>
                <a:path w="856174" h="124128">
                  <a:moveTo>
                    <a:pt x="25897" y="0"/>
                  </a:moveTo>
                  <a:lnTo>
                    <a:pt x="830277" y="0"/>
                  </a:lnTo>
                  <a:cubicBezTo>
                    <a:pt x="844579" y="0"/>
                    <a:pt x="856174" y="11595"/>
                    <a:pt x="856174" y="25897"/>
                  </a:cubicBezTo>
                  <a:lnTo>
                    <a:pt x="856174" y="98230"/>
                  </a:lnTo>
                  <a:cubicBezTo>
                    <a:pt x="856174" y="105099"/>
                    <a:pt x="853446" y="111686"/>
                    <a:pt x="848589" y="116542"/>
                  </a:cubicBezTo>
                  <a:cubicBezTo>
                    <a:pt x="843732" y="121399"/>
                    <a:pt x="837145" y="124128"/>
                    <a:pt x="830277" y="124128"/>
                  </a:cubicBezTo>
                  <a:lnTo>
                    <a:pt x="25897" y="124128"/>
                  </a:lnTo>
                  <a:cubicBezTo>
                    <a:pt x="19029" y="124128"/>
                    <a:pt x="12442" y="121399"/>
                    <a:pt x="7585" y="116542"/>
                  </a:cubicBezTo>
                  <a:cubicBezTo>
                    <a:pt x="2728" y="111686"/>
                    <a:pt x="0" y="105099"/>
                    <a:pt x="0" y="98230"/>
                  </a:cubicBezTo>
                  <a:lnTo>
                    <a:pt x="0" y="25897"/>
                  </a:lnTo>
                  <a:cubicBezTo>
                    <a:pt x="0" y="19029"/>
                    <a:pt x="2728" y="12442"/>
                    <a:pt x="7585" y="7585"/>
                  </a:cubicBezTo>
                  <a:cubicBezTo>
                    <a:pt x="12442" y="2728"/>
                    <a:pt x="19029" y="0"/>
                    <a:pt x="25897" y="0"/>
                  </a:cubicBezTo>
                  <a:close/>
                </a:path>
              </a:pathLst>
            </a:custGeom>
            <a:solidFill>
              <a:srgbClr val="3B365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56174" cy="171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92"/>
                </a:lnSpc>
              </a:pPr>
              <a:r>
                <a:rPr lang="en-US" sz="2893" spc="283">
                  <a:solidFill>
                    <a:srgbClr val="FBFAF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пешоб қопида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61028" y="-6319934"/>
            <a:ext cx="14697268" cy="1469726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0847" y="8170475"/>
            <a:ext cx="5082083" cy="695471"/>
            <a:chOff x="0" y="0"/>
            <a:chExt cx="856174" cy="1171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6174" cy="117165"/>
            </a:xfrm>
            <a:custGeom>
              <a:avLst/>
              <a:gdLst/>
              <a:ahLst/>
              <a:cxnLst/>
              <a:rect l="l" t="t" r="r" b="b"/>
              <a:pathLst>
                <a:path w="856174" h="117165">
                  <a:moveTo>
                    <a:pt x="25897" y="0"/>
                  </a:moveTo>
                  <a:lnTo>
                    <a:pt x="830277" y="0"/>
                  </a:lnTo>
                  <a:cubicBezTo>
                    <a:pt x="844579" y="0"/>
                    <a:pt x="856174" y="11595"/>
                    <a:pt x="856174" y="25897"/>
                  </a:cubicBezTo>
                  <a:lnTo>
                    <a:pt x="856174" y="91268"/>
                  </a:lnTo>
                  <a:cubicBezTo>
                    <a:pt x="856174" y="98136"/>
                    <a:pt x="853446" y="104724"/>
                    <a:pt x="848589" y="109580"/>
                  </a:cubicBezTo>
                  <a:cubicBezTo>
                    <a:pt x="843732" y="114437"/>
                    <a:pt x="837145" y="117165"/>
                    <a:pt x="830277" y="117165"/>
                  </a:cubicBezTo>
                  <a:lnTo>
                    <a:pt x="25897" y="117165"/>
                  </a:lnTo>
                  <a:cubicBezTo>
                    <a:pt x="19029" y="117165"/>
                    <a:pt x="12442" y="114437"/>
                    <a:pt x="7585" y="109580"/>
                  </a:cubicBezTo>
                  <a:cubicBezTo>
                    <a:pt x="2728" y="104724"/>
                    <a:pt x="0" y="98136"/>
                    <a:pt x="0" y="91268"/>
                  </a:cubicBezTo>
                  <a:lnTo>
                    <a:pt x="0" y="25897"/>
                  </a:lnTo>
                  <a:cubicBezTo>
                    <a:pt x="0" y="19029"/>
                    <a:pt x="2728" y="12442"/>
                    <a:pt x="7585" y="7585"/>
                  </a:cubicBezTo>
                  <a:cubicBezTo>
                    <a:pt x="12442" y="2728"/>
                    <a:pt x="19029" y="0"/>
                    <a:pt x="25897" y="0"/>
                  </a:cubicBezTo>
                  <a:close/>
                </a:path>
              </a:pathLst>
            </a:custGeom>
            <a:solidFill>
              <a:srgbClr val="3B365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56174" cy="1647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92"/>
                </a:lnSpc>
              </a:pPr>
              <a:r>
                <a:rPr lang="en-US" sz="2893" spc="283">
                  <a:solidFill>
                    <a:srgbClr val="FBFAF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Ошқозонда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62623" y="8170475"/>
            <a:ext cx="5082083" cy="736798"/>
            <a:chOff x="0" y="0"/>
            <a:chExt cx="856174" cy="1241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6174" cy="124128"/>
            </a:xfrm>
            <a:custGeom>
              <a:avLst/>
              <a:gdLst/>
              <a:ahLst/>
              <a:cxnLst/>
              <a:rect l="l" t="t" r="r" b="b"/>
              <a:pathLst>
                <a:path w="856174" h="124128">
                  <a:moveTo>
                    <a:pt x="25897" y="0"/>
                  </a:moveTo>
                  <a:lnTo>
                    <a:pt x="830277" y="0"/>
                  </a:lnTo>
                  <a:cubicBezTo>
                    <a:pt x="844579" y="0"/>
                    <a:pt x="856174" y="11595"/>
                    <a:pt x="856174" y="25897"/>
                  </a:cubicBezTo>
                  <a:lnTo>
                    <a:pt x="856174" y="98230"/>
                  </a:lnTo>
                  <a:cubicBezTo>
                    <a:pt x="856174" y="105099"/>
                    <a:pt x="853446" y="111686"/>
                    <a:pt x="848589" y="116542"/>
                  </a:cubicBezTo>
                  <a:cubicBezTo>
                    <a:pt x="843732" y="121399"/>
                    <a:pt x="837145" y="124128"/>
                    <a:pt x="830277" y="124128"/>
                  </a:cubicBezTo>
                  <a:lnTo>
                    <a:pt x="25897" y="124128"/>
                  </a:lnTo>
                  <a:cubicBezTo>
                    <a:pt x="19029" y="124128"/>
                    <a:pt x="12442" y="121399"/>
                    <a:pt x="7585" y="116542"/>
                  </a:cubicBezTo>
                  <a:cubicBezTo>
                    <a:pt x="2728" y="111686"/>
                    <a:pt x="0" y="105099"/>
                    <a:pt x="0" y="98230"/>
                  </a:cubicBezTo>
                  <a:lnTo>
                    <a:pt x="0" y="25897"/>
                  </a:lnTo>
                  <a:cubicBezTo>
                    <a:pt x="0" y="19029"/>
                    <a:pt x="2728" y="12442"/>
                    <a:pt x="7585" y="7585"/>
                  </a:cubicBezTo>
                  <a:cubicBezTo>
                    <a:pt x="12442" y="2728"/>
                    <a:pt x="19029" y="0"/>
                    <a:pt x="25897" y="0"/>
                  </a:cubicBezTo>
                  <a:close/>
                </a:path>
              </a:pathLst>
            </a:custGeom>
            <a:solidFill>
              <a:srgbClr val="3B365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56174" cy="171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92"/>
                </a:lnSpc>
              </a:pPr>
              <a:r>
                <a:rPr lang="en-US" sz="2893" spc="283">
                  <a:solidFill>
                    <a:srgbClr val="FBFAF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қонда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2553052" y="637469"/>
            <a:ext cx="4985181" cy="3736703"/>
          </a:xfrm>
          <a:custGeom>
            <a:avLst/>
            <a:gdLst/>
            <a:ahLst/>
            <a:cxnLst/>
            <a:rect l="l" t="t" r="r" b="b"/>
            <a:pathLst>
              <a:path w="4985181" h="3736703">
                <a:moveTo>
                  <a:pt x="0" y="0"/>
                </a:moveTo>
                <a:lnTo>
                  <a:pt x="4985180" y="0"/>
                </a:lnTo>
                <a:lnTo>
                  <a:pt x="4985180" y="3736703"/>
                </a:lnTo>
                <a:lnTo>
                  <a:pt x="0" y="373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18" name="Freeform 18"/>
          <p:cNvSpPr/>
          <p:nvPr/>
        </p:nvSpPr>
        <p:spPr>
          <a:xfrm>
            <a:off x="12440031" y="5200174"/>
            <a:ext cx="5107727" cy="3826315"/>
          </a:xfrm>
          <a:custGeom>
            <a:avLst/>
            <a:gdLst/>
            <a:ahLst/>
            <a:cxnLst/>
            <a:rect l="l" t="t" r="r" b="b"/>
            <a:pathLst>
              <a:path w="5107727" h="3826315">
                <a:moveTo>
                  <a:pt x="0" y="0"/>
                </a:moveTo>
                <a:lnTo>
                  <a:pt x="5107726" y="0"/>
                </a:lnTo>
                <a:lnTo>
                  <a:pt x="5107726" y="3826315"/>
                </a:lnTo>
                <a:lnTo>
                  <a:pt x="0" y="38263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19" name="TextBox 19"/>
          <p:cNvSpPr txBox="1"/>
          <p:nvPr/>
        </p:nvSpPr>
        <p:spPr>
          <a:xfrm>
            <a:off x="1155776" y="523169"/>
            <a:ext cx="9808544" cy="212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5066D"/>
                </a:solidFill>
                <a:latin typeface="Poppins Bold"/>
                <a:ea typeface="Poppins Bold"/>
                <a:cs typeface="Poppins Bold"/>
                <a:sym typeface="Poppins Bold"/>
              </a:rPr>
              <a:t>ЭТАКРИН КИСЛОТА  ЭНГ КЎП МИҚДОРДА ИЧКИ АЪЗОЛАРДА ТАРҚАЛИШИ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5776" y="4745740"/>
            <a:ext cx="4700329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0,20 Г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08580" y="4600099"/>
            <a:ext cx="4700329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45467E"/>
                </a:solidFill>
                <a:latin typeface="Poppins"/>
                <a:ea typeface="Poppins"/>
                <a:cs typeface="Poppins"/>
                <a:sym typeface="Poppins"/>
              </a:rPr>
              <a:t>0,03Г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3537" y="2994025"/>
            <a:ext cx="8756156" cy="179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1"/>
              </a:lnSpc>
              <a:spcBef>
                <a:spcPct val="0"/>
              </a:spcBef>
            </a:pPr>
            <a:r>
              <a:rPr lang="en-US" sz="2586">
                <a:solidFill>
                  <a:srgbClr val="1F2B5B"/>
                </a:solidFill>
                <a:latin typeface="Montserrat"/>
                <a:ea typeface="Montserrat"/>
                <a:cs typeface="Montserrat"/>
                <a:sym typeface="Montserrat"/>
              </a:rPr>
              <a:t>этакрин кислотадан ўткир захарланиш холларида суд-кимё экспертизаси учун айнан шу органлар ашёвий далил сифатида таҳлил қилинишига тавсия этилади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1724" y="6970457"/>
            <a:ext cx="4700329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0,52Г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71376" y="6970457"/>
            <a:ext cx="4700329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5066D"/>
                </a:solidFill>
                <a:latin typeface="Poppins"/>
                <a:ea typeface="Poppins"/>
                <a:cs typeface="Poppins"/>
                <a:sym typeface="Poppins"/>
              </a:rPr>
              <a:t>0,03Г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4521" y="4237264"/>
            <a:ext cx="2825807" cy="282580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C5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16401" y="4237264"/>
            <a:ext cx="2825807" cy="282580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C5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45792" y="4237264"/>
            <a:ext cx="2825807" cy="28258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C5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77672" y="4237264"/>
            <a:ext cx="2825807" cy="282580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C5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2973818" y="-6635355"/>
            <a:ext cx="28212405" cy="8874084"/>
          </a:xfrm>
          <a:custGeom>
            <a:avLst/>
            <a:gdLst/>
            <a:ahLst/>
            <a:cxnLst/>
            <a:rect l="l" t="t" r="r" b="b"/>
            <a:pathLst>
              <a:path w="28212405" h="8874084">
                <a:moveTo>
                  <a:pt x="0" y="0"/>
                </a:moveTo>
                <a:lnTo>
                  <a:pt x="28212405" y="0"/>
                </a:lnTo>
                <a:lnTo>
                  <a:pt x="28212405" y="8874083"/>
                </a:lnTo>
                <a:lnTo>
                  <a:pt x="0" y="887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grpSp>
        <p:nvGrpSpPr>
          <p:cNvPr id="15" name="Group 15"/>
          <p:cNvGrpSpPr/>
          <p:nvPr/>
        </p:nvGrpSpPr>
        <p:grpSpPr>
          <a:xfrm>
            <a:off x="1684521" y="7329770"/>
            <a:ext cx="2825807" cy="1077715"/>
            <a:chOff x="0" y="0"/>
            <a:chExt cx="404418" cy="1542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4418" cy="154238"/>
            </a:xfrm>
            <a:custGeom>
              <a:avLst/>
              <a:gdLst/>
              <a:ahLst/>
              <a:cxnLst/>
              <a:rect l="l" t="t" r="r" b="b"/>
              <a:pathLst>
                <a:path w="404418" h="154238">
                  <a:moveTo>
                    <a:pt x="46575" y="0"/>
                  </a:moveTo>
                  <a:lnTo>
                    <a:pt x="357843" y="0"/>
                  </a:lnTo>
                  <a:cubicBezTo>
                    <a:pt x="383566" y="0"/>
                    <a:pt x="404418" y="20852"/>
                    <a:pt x="404418" y="46575"/>
                  </a:cubicBezTo>
                  <a:lnTo>
                    <a:pt x="404418" y="107663"/>
                  </a:lnTo>
                  <a:cubicBezTo>
                    <a:pt x="404418" y="133386"/>
                    <a:pt x="383566" y="154238"/>
                    <a:pt x="357843" y="154238"/>
                  </a:cubicBezTo>
                  <a:lnTo>
                    <a:pt x="46575" y="154238"/>
                  </a:lnTo>
                  <a:cubicBezTo>
                    <a:pt x="34223" y="154238"/>
                    <a:pt x="22376" y="149331"/>
                    <a:pt x="13642" y="140597"/>
                  </a:cubicBezTo>
                  <a:cubicBezTo>
                    <a:pt x="4907" y="131862"/>
                    <a:pt x="0" y="120016"/>
                    <a:pt x="0" y="107663"/>
                  </a:cubicBezTo>
                  <a:lnTo>
                    <a:pt x="0" y="46575"/>
                  </a:lnTo>
                  <a:cubicBezTo>
                    <a:pt x="0" y="20852"/>
                    <a:pt x="20852" y="0"/>
                    <a:pt x="46575" y="0"/>
                  </a:cubicBezTo>
                  <a:close/>
                </a:path>
              </a:pathLst>
            </a:custGeom>
            <a:solidFill>
              <a:srgbClr val="B0C5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T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04418" cy="201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6"/>
                </a:lnSpc>
              </a:pPr>
              <a:r>
                <a:rPr lang="en-US" sz="2693" b="1" spc="263">
                  <a:solidFill>
                    <a:srgbClr val="1F2B5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Суд-тиббий маркази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715156" y="7300047"/>
            <a:ext cx="2825807" cy="2011165"/>
            <a:chOff x="0" y="0"/>
            <a:chExt cx="404418" cy="2878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4418" cy="287830"/>
            </a:xfrm>
            <a:custGeom>
              <a:avLst/>
              <a:gdLst/>
              <a:ahLst/>
              <a:cxnLst/>
              <a:rect l="l" t="t" r="r" b="b"/>
              <a:pathLst>
                <a:path w="404418" h="287830">
                  <a:moveTo>
                    <a:pt x="46575" y="0"/>
                  </a:moveTo>
                  <a:lnTo>
                    <a:pt x="357843" y="0"/>
                  </a:lnTo>
                  <a:cubicBezTo>
                    <a:pt x="383566" y="0"/>
                    <a:pt x="404418" y="20852"/>
                    <a:pt x="404418" y="46575"/>
                  </a:cubicBezTo>
                  <a:lnTo>
                    <a:pt x="404418" y="241255"/>
                  </a:lnTo>
                  <a:cubicBezTo>
                    <a:pt x="404418" y="253607"/>
                    <a:pt x="399511" y="265454"/>
                    <a:pt x="390776" y="274188"/>
                  </a:cubicBezTo>
                  <a:cubicBezTo>
                    <a:pt x="382042" y="282923"/>
                    <a:pt x="370195" y="287830"/>
                    <a:pt x="357843" y="287830"/>
                  </a:cubicBezTo>
                  <a:lnTo>
                    <a:pt x="46575" y="287830"/>
                  </a:lnTo>
                  <a:cubicBezTo>
                    <a:pt x="20852" y="287830"/>
                    <a:pt x="0" y="266977"/>
                    <a:pt x="0" y="241255"/>
                  </a:cubicBezTo>
                  <a:lnTo>
                    <a:pt x="0" y="46575"/>
                  </a:lnTo>
                  <a:cubicBezTo>
                    <a:pt x="0" y="20852"/>
                    <a:pt x="20852" y="0"/>
                    <a:pt x="46575" y="0"/>
                  </a:cubicBezTo>
                  <a:close/>
                </a:path>
              </a:pathLst>
            </a:custGeom>
            <a:solidFill>
              <a:srgbClr val="B0C5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T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04418" cy="335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6"/>
                </a:lnSpc>
              </a:pPr>
              <a:r>
                <a:rPr lang="en-US" sz="2693" b="1" spc="263">
                  <a:solidFill>
                    <a:srgbClr val="05066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Тез тиббий ёрдам кўрсатиш маркази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01567" y="7270324"/>
            <a:ext cx="3440794" cy="2563939"/>
            <a:chOff x="0" y="0"/>
            <a:chExt cx="492432" cy="36694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2432" cy="366941"/>
            </a:xfrm>
            <a:custGeom>
              <a:avLst/>
              <a:gdLst/>
              <a:ahLst/>
              <a:cxnLst/>
              <a:rect l="l" t="t" r="r" b="b"/>
              <a:pathLst>
                <a:path w="492432" h="366941">
                  <a:moveTo>
                    <a:pt x="38251" y="0"/>
                  </a:moveTo>
                  <a:lnTo>
                    <a:pt x="454182" y="0"/>
                  </a:lnTo>
                  <a:cubicBezTo>
                    <a:pt x="464327" y="0"/>
                    <a:pt x="474056" y="4030"/>
                    <a:pt x="481229" y="11203"/>
                  </a:cubicBezTo>
                  <a:cubicBezTo>
                    <a:pt x="488402" y="18377"/>
                    <a:pt x="492432" y="28106"/>
                    <a:pt x="492432" y="38251"/>
                  </a:cubicBezTo>
                  <a:lnTo>
                    <a:pt x="492432" y="328690"/>
                  </a:lnTo>
                  <a:cubicBezTo>
                    <a:pt x="492432" y="349815"/>
                    <a:pt x="475307" y="366941"/>
                    <a:pt x="454182" y="366941"/>
                  </a:cubicBezTo>
                  <a:lnTo>
                    <a:pt x="38251" y="366941"/>
                  </a:lnTo>
                  <a:cubicBezTo>
                    <a:pt x="17125" y="366941"/>
                    <a:pt x="0" y="349815"/>
                    <a:pt x="0" y="328690"/>
                  </a:cubicBezTo>
                  <a:lnTo>
                    <a:pt x="0" y="38251"/>
                  </a:lnTo>
                  <a:cubicBezTo>
                    <a:pt x="0" y="17125"/>
                    <a:pt x="17125" y="0"/>
                    <a:pt x="38251" y="0"/>
                  </a:cubicBezTo>
                  <a:close/>
                </a:path>
              </a:pathLst>
            </a:custGeom>
            <a:solidFill>
              <a:srgbClr val="B0C5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T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92432" cy="40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449"/>
                </a:lnSpc>
              </a:pPr>
              <a:r>
                <a:rPr lang="en-US" sz="2499" b="1" spc="244">
                  <a:solidFill>
                    <a:srgbClr val="05066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Дори воситаларини сифатини назорат қилиш лабораторияси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750117" y="7270324"/>
            <a:ext cx="2825807" cy="1077715"/>
            <a:chOff x="0" y="0"/>
            <a:chExt cx="404418" cy="1542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4418" cy="154238"/>
            </a:xfrm>
            <a:custGeom>
              <a:avLst/>
              <a:gdLst/>
              <a:ahLst/>
              <a:cxnLst/>
              <a:rect l="l" t="t" r="r" b="b"/>
              <a:pathLst>
                <a:path w="404418" h="154238">
                  <a:moveTo>
                    <a:pt x="46575" y="0"/>
                  </a:moveTo>
                  <a:lnTo>
                    <a:pt x="357843" y="0"/>
                  </a:lnTo>
                  <a:cubicBezTo>
                    <a:pt x="383566" y="0"/>
                    <a:pt x="404418" y="20852"/>
                    <a:pt x="404418" y="46575"/>
                  </a:cubicBezTo>
                  <a:lnTo>
                    <a:pt x="404418" y="107663"/>
                  </a:lnTo>
                  <a:cubicBezTo>
                    <a:pt x="404418" y="133386"/>
                    <a:pt x="383566" y="154238"/>
                    <a:pt x="357843" y="154238"/>
                  </a:cubicBezTo>
                  <a:lnTo>
                    <a:pt x="46575" y="154238"/>
                  </a:lnTo>
                  <a:cubicBezTo>
                    <a:pt x="34223" y="154238"/>
                    <a:pt x="22376" y="149331"/>
                    <a:pt x="13642" y="140597"/>
                  </a:cubicBezTo>
                  <a:cubicBezTo>
                    <a:pt x="4907" y="131862"/>
                    <a:pt x="0" y="120016"/>
                    <a:pt x="0" y="107663"/>
                  </a:cubicBezTo>
                  <a:lnTo>
                    <a:pt x="0" y="46575"/>
                  </a:lnTo>
                  <a:cubicBezTo>
                    <a:pt x="0" y="20852"/>
                    <a:pt x="20852" y="0"/>
                    <a:pt x="46575" y="0"/>
                  </a:cubicBezTo>
                  <a:close/>
                </a:path>
              </a:pathLst>
            </a:custGeom>
            <a:solidFill>
              <a:srgbClr val="B0C5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T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404418" cy="201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6"/>
                </a:lnSpc>
              </a:pPr>
              <a:r>
                <a:rPr lang="en-US" sz="2693" b="1" spc="263">
                  <a:solidFill>
                    <a:srgbClr val="05066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Допинг маркази</a:t>
              </a:r>
            </a:p>
          </p:txBody>
        </p:sp>
      </p:grpSp>
      <p:sp>
        <p:nvSpPr>
          <p:cNvPr id="27" name="Freeform 27"/>
          <p:cNvSpPr/>
          <p:nvPr/>
        </p:nvSpPr>
        <p:spPr>
          <a:xfrm rot="5400000">
            <a:off x="1639323" y="4271944"/>
            <a:ext cx="2871005" cy="2830377"/>
          </a:xfrm>
          <a:custGeom>
            <a:avLst/>
            <a:gdLst/>
            <a:ahLst/>
            <a:cxnLst/>
            <a:rect l="l" t="t" r="r" b="b"/>
            <a:pathLst>
              <a:path w="2871005" h="2830377">
                <a:moveTo>
                  <a:pt x="0" y="0"/>
                </a:moveTo>
                <a:lnTo>
                  <a:pt x="2871005" y="0"/>
                </a:lnTo>
                <a:lnTo>
                  <a:pt x="2871005" y="2830377"/>
                </a:lnTo>
                <a:lnTo>
                  <a:pt x="0" y="2830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28" name="Freeform 28"/>
          <p:cNvSpPr/>
          <p:nvPr/>
        </p:nvSpPr>
        <p:spPr>
          <a:xfrm>
            <a:off x="5638282" y="4298033"/>
            <a:ext cx="2979556" cy="2804288"/>
          </a:xfrm>
          <a:custGeom>
            <a:avLst/>
            <a:gdLst/>
            <a:ahLst/>
            <a:cxnLst/>
            <a:rect l="l" t="t" r="r" b="b"/>
            <a:pathLst>
              <a:path w="2979556" h="2804288">
                <a:moveTo>
                  <a:pt x="0" y="0"/>
                </a:moveTo>
                <a:lnTo>
                  <a:pt x="2979556" y="0"/>
                </a:lnTo>
                <a:lnTo>
                  <a:pt x="2979556" y="2804288"/>
                </a:lnTo>
                <a:lnTo>
                  <a:pt x="0" y="2804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29" name="Freeform 29"/>
          <p:cNvSpPr/>
          <p:nvPr/>
        </p:nvSpPr>
        <p:spPr>
          <a:xfrm>
            <a:off x="9745792" y="4294054"/>
            <a:ext cx="2928711" cy="2756434"/>
          </a:xfrm>
          <a:custGeom>
            <a:avLst/>
            <a:gdLst/>
            <a:ahLst/>
            <a:cxnLst/>
            <a:rect l="l" t="t" r="r" b="b"/>
            <a:pathLst>
              <a:path w="2928711" h="2756434">
                <a:moveTo>
                  <a:pt x="0" y="0"/>
                </a:moveTo>
                <a:lnTo>
                  <a:pt x="2928712" y="0"/>
                </a:lnTo>
                <a:lnTo>
                  <a:pt x="2928712" y="2756434"/>
                </a:lnTo>
                <a:lnTo>
                  <a:pt x="0" y="27564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30" name="Freeform 30"/>
          <p:cNvSpPr/>
          <p:nvPr/>
        </p:nvSpPr>
        <p:spPr>
          <a:xfrm>
            <a:off x="13922633" y="4382224"/>
            <a:ext cx="2535885" cy="2535885"/>
          </a:xfrm>
          <a:custGeom>
            <a:avLst/>
            <a:gdLst/>
            <a:ahLst/>
            <a:cxnLst/>
            <a:rect l="l" t="t" r="r" b="b"/>
            <a:pathLst>
              <a:path w="2535885" h="2535885">
                <a:moveTo>
                  <a:pt x="0" y="0"/>
                </a:moveTo>
                <a:lnTo>
                  <a:pt x="2535885" y="0"/>
                </a:lnTo>
                <a:lnTo>
                  <a:pt x="2535885" y="2535886"/>
                </a:lnTo>
                <a:lnTo>
                  <a:pt x="0" y="25358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31" name="TextBox 31"/>
          <p:cNvSpPr txBox="1"/>
          <p:nvPr/>
        </p:nvSpPr>
        <p:spPr>
          <a:xfrm>
            <a:off x="1686732" y="2285544"/>
            <a:ext cx="14916747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5066D"/>
                </a:solidFill>
                <a:latin typeface="Poppins Bold"/>
                <a:ea typeface="Poppins Bold"/>
                <a:cs typeface="Poppins Bold"/>
                <a:sym typeface="Poppins Bold"/>
              </a:rPr>
              <a:t>ИШЛАБ ЧИҚИЛГАН ТАХЛИЛ УСУЛЛАРИНИНГ ҚЎЛЛАНИЛИШИ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30093" y="7159596"/>
            <a:ext cx="22473900" cy="7069063"/>
          </a:xfrm>
          <a:custGeom>
            <a:avLst/>
            <a:gdLst/>
            <a:ahLst/>
            <a:cxnLst/>
            <a:rect l="l" t="t" r="r" b="b"/>
            <a:pathLst>
              <a:path w="22473900" h="7069063">
                <a:moveTo>
                  <a:pt x="0" y="0"/>
                </a:moveTo>
                <a:lnTo>
                  <a:pt x="22473899" y="0"/>
                </a:lnTo>
                <a:lnTo>
                  <a:pt x="22473899" y="7069063"/>
                </a:lnTo>
                <a:lnTo>
                  <a:pt x="0" y="7069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grpSp>
        <p:nvGrpSpPr>
          <p:cNvPr id="3" name="Group 3"/>
          <p:cNvGrpSpPr/>
          <p:nvPr/>
        </p:nvGrpSpPr>
        <p:grpSpPr>
          <a:xfrm>
            <a:off x="3255143" y="7159596"/>
            <a:ext cx="3544228" cy="653292"/>
            <a:chOff x="0" y="0"/>
            <a:chExt cx="780800" cy="1439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0800" cy="143921"/>
            </a:xfrm>
            <a:custGeom>
              <a:avLst/>
              <a:gdLst/>
              <a:ahLst/>
              <a:cxnLst/>
              <a:rect l="l" t="t" r="r" b="b"/>
              <a:pathLst>
                <a:path w="780800" h="143921">
                  <a:moveTo>
                    <a:pt x="61162" y="0"/>
                  </a:moveTo>
                  <a:lnTo>
                    <a:pt x="719638" y="0"/>
                  </a:lnTo>
                  <a:cubicBezTo>
                    <a:pt x="753417" y="0"/>
                    <a:pt x="780800" y="27383"/>
                    <a:pt x="780800" y="61162"/>
                  </a:cubicBezTo>
                  <a:lnTo>
                    <a:pt x="780800" y="82759"/>
                  </a:lnTo>
                  <a:cubicBezTo>
                    <a:pt x="780800" y="116538"/>
                    <a:pt x="753417" y="143921"/>
                    <a:pt x="719638" y="143921"/>
                  </a:cubicBezTo>
                  <a:lnTo>
                    <a:pt x="61162" y="143921"/>
                  </a:lnTo>
                  <a:cubicBezTo>
                    <a:pt x="27383" y="143921"/>
                    <a:pt x="0" y="116538"/>
                    <a:pt x="0" y="82759"/>
                  </a:cubicBezTo>
                  <a:lnTo>
                    <a:pt x="0" y="61162"/>
                  </a:lnTo>
                  <a:cubicBezTo>
                    <a:pt x="0" y="27383"/>
                    <a:pt x="27383" y="0"/>
                    <a:pt x="61162" y="0"/>
                  </a:cubicBezTo>
                  <a:close/>
                </a:path>
              </a:pathLst>
            </a:custGeom>
            <a:solidFill>
              <a:srgbClr val="2F7CB2"/>
            </a:solidFill>
          </p:spPr>
          <p:txBody>
            <a:bodyPr/>
            <a:lstStyle/>
            <a:p>
              <a:endParaRPr lang="en-M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80800" cy="18202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041"/>
                </a:lnSpc>
              </a:pPr>
              <a:r>
                <a:rPr lang="en-US" sz="220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MАДИНА ИЛЬЯСОВНА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255143" y="3488645"/>
            <a:ext cx="3544228" cy="354422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7645" r="-7645"/>
              </a:stretch>
            </a:blipFill>
          </p:spPr>
          <p:txBody>
            <a:bodyPr/>
            <a:lstStyle/>
            <a:p>
              <a:endParaRPr lang="en-MT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83A1C0"/>
            </a:solidFill>
          </p:spPr>
          <p:txBody>
            <a:bodyPr/>
            <a:lstStyle/>
            <a:p>
              <a:endParaRPr lang="en-MT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88629" y="7159596"/>
            <a:ext cx="3544228" cy="653292"/>
            <a:chOff x="0" y="0"/>
            <a:chExt cx="780800" cy="1439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0800" cy="143921"/>
            </a:xfrm>
            <a:custGeom>
              <a:avLst/>
              <a:gdLst/>
              <a:ahLst/>
              <a:cxnLst/>
              <a:rect l="l" t="t" r="r" b="b"/>
              <a:pathLst>
                <a:path w="780800" h="143921">
                  <a:moveTo>
                    <a:pt x="61162" y="0"/>
                  </a:moveTo>
                  <a:lnTo>
                    <a:pt x="719638" y="0"/>
                  </a:lnTo>
                  <a:cubicBezTo>
                    <a:pt x="753417" y="0"/>
                    <a:pt x="780800" y="27383"/>
                    <a:pt x="780800" y="61162"/>
                  </a:cubicBezTo>
                  <a:lnTo>
                    <a:pt x="780800" y="82759"/>
                  </a:lnTo>
                  <a:cubicBezTo>
                    <a:pt x="780800" y="116538"/>
                    <a:pt x="753417" y="143921"/>
                    <a:pt x="719638" y="143921"/>
                  </a:cubicBezTo>
                  <a:lnTo>
                    <a:pt x="61162" y="143921"/>
                  </a:lnTo>
                  <a:cubicBezTo>
                    <a:pt x="27383" y="143921"/>
                    <a:pt x="0" y="116538"/>
                    <a:pt x="0" y="82759"/>
                  </a:cubicBezTo>
                  <a:lnTo>
                    <a:pt x="0" y="61162"/>
                  </a:lnTo>
                  <a:cubicBezTo>
                    <a:pt x="0" y="27383"/>
                    <a:pt x="27383" y="0"/>
                    <a:pt x="61162" y="0"/>
                  </a:cubicBezTo>
                  <a:close/>
                </a:path>
              </a:pathLst>
            </a:custGeom>
            <a:solidFill>
              <a:srgbClr val="2F7CB2"/>
            </a:solidFill>
          </p:spPr>
          <p:txBody>
            <a:bodyPr/>
            <a:lstStyle/>
            <a:p>
              <a:endParaRPr lang="en-M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80800" cy="18202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041"/>
                </a:lnSpc>
              </a:pPr>
              <a:r>
                <a:rPr lang="en-US" sz="2203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ДАВРОН ЛАЗИЗОВИЧ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488629" y="3488645"/>
            <a:ext cx="3544228" cy="354422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88900" y="88900"/>
              <a:ext cx="6172201" cy="6172201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t="-1963" b="-1963"/>
              </a:stretch>
            </a:blipFill>
          </p:spPr>
          <p:txBody>
            <a:bodyPr/>
            <a:lstStyle/>
            <a:p>
              <a:endParaRPr lang="en-MT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83A1C0"/>
            </a:solidFill>
          </p:spPr>
          <p:txBody>
            <a:bodyPr/>
            <a:lstStyle/>
            <a:p>
              <a:endParaRPr lang="en-MT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037309" y="1222508"/>
            <a:ext cx="10267019" cy="1361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11"/>
              </a:lnSpc>
              <a:spcBef>
                <a:spcPct val="0"/>
              </a:spcBef>
            </a:pPr>
            <a:r>
              <a:rPr lang="en-US" sz="7508" b="1">
                <a:solidFill>
                  <a:srgbClr val="1F4A7A"/>
                </a:solidFill>
                <a:latin typeface="Poppins Bold"/>
                <a:ea typeface="Poppins Bold"/>
                <a:cs typeface="Poppins Bold"/>
                <a:sym typeface="Poppins Bold"/>
              </a:rPr>
              <a:t>OUR TEAM</a:t>
            </a:r>
          </a:p>
        </p:txBody>
      </p:sp>
      <p:sp>
        <p:nvSpPr>
          <p:cNvPr id="16" name="Freeform 16"/>
          <p:cNvSpPr/>
          <p:nvPr/>
        </p:nvSpPr>
        <p:spPr>
          <a:xfrm>
            <a:off x="-18436591" y="-3534532"/>
            <a:ext cx="22473900" cy="7069063"/>
          </a:xfrm>
          <a:custGeom>
            <a:avLst/>
            <a:gdLst/>
            <a:ahLst/>
            <a:cxnLst/>
            <a:rect l="l" t="t" r="r" b="b"/>
            <a:pathLst>
              <a:path w="22473900" h="7069063">
                <a:moveTo>
                  <a:pt x="0" y="0"/>
                </a:moveTo>
                <a:lnTo>
                  <a:pt x="22473900" y="0"/>
                </a:lnTo>
                <a:lnTo>
                  <a:pt x="22473900" y="7069064"/>
                </a:lnTo>
                <a:lnTo>
                  <a:pt x="0" y="706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17" name="TextBox 17"/>
          <p:cNvSpPr txBox="1"/>
          <p:nvPr/>
        </p:nvSpPr>
        <p:spPr>
          <a:xfrm>
            <a:off x="3443287" y="7893108"/>
            <a:ext cx="3227504" cy="806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313">
                <a:solidFill>
                  <a:srgbClr val="1F2B5B"/>
                </a:solidFill>
                <a:latin typeface="Montserrat"/>
                <a:ea typeface="Montserrat"/>
                <a:cs typeface="Montserrat"/>
                <a:sym typeface="Montserrat"/>
              </a:rPr>
              <a:t>Профессор</a:t>
            </a:r>
          </a:p>
          <a:p>
            <a:pPr algn="ctr">
              <a:lnSpc>
                <a:spcPts val="3239"/>
              </a:lnSpc>
              <a:spcBef>
                <a:spcPct val="0"/>
              </a:spcBef>
            </a:pPr>
            <a:endParaRPr lang="en-US" sz="2313">
              <a:solidFill>
                <a:srgbClr val="1F2B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676773" y="7893108"/>
            <a:ext cx="3227504" cy="397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313">
                <a:solidFill>
                  <a:srgbClr val="1F2B5B"/>
                </a:solidFill>
                <a:latin typeface="Montserrat"/>
                <a:ea typeface="Montserrat"/>
                <a:cs typeface="Montserrat"/>
                <a:sym typeface="Montserrat"/>
              </a:rPr>
              <a:t>Отдел аналитики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24179" y="4946989"/>
            <a:ext cx="28212405" cy="8874084"/>
          </a:xfrm>
          <a:custGeom>
            <a:avLst/>
            <a:gdLst/>
            <a:ahLst/>
            <a:cxnLst/>
            <a:rect l="l" t="t" r="r" b="b"/>
            <a:pathLst>
              <a:path w="28212405" h="8874084">
                <a:moveTo>
                  <a:pt x="0" y="0"/>
                </a:moveTo>
                <a:lnTo>
                  <a:pt x="28212405" y="0"/>
                </a:lnTo>
                <a:lnTo>
                  <a:pt x="28212405" y="8874083"/>
                </a:lnTo>
                <a:lnTo>
                  <a:pt x="0" y="887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3" name="Freeform 3"/>
          <p:cNvSpPr/>
          <p:nvPr/>
        </p:nvSpPr>
        <p:spPr>
          <a:xfrm>
            <a:off x="9144000" y="4263831"/>
            <a:ext cx="507797" cy="431628"/>
          </a:xfrm>
          <a:custGeom>
            <a:avLst/>
            <a:gdLst/>
            <a:ahLst/>
            <a:cxnLst/>
            <a:rect l="l" t="t" r="r" b="b"/>
            <a:pathLst>
              <a:path w="507797" h="431628">
                <a:moveTo>
                  <a:pt x="0" y="0"/>
                </a:moveTo>
                <a:lnTo>
                  <a:pt x="507797" y="0"/>
                </a:lnTo>
                <a:lnTo>
                  <a:pt x="507797" y="431628"/>
                </a:lnTo>
                <a:lnTo>
                  <a:pt x="0" y="431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4" name="Freeform 4"/>
          <p:cNvSpPr/>
          <p:nvPr/>
        </p:nvSpPr>
        <p:spPr>
          <a:xfrm>
            <a:off x="9191697" y="2949560"/>
            <a:ext cx="402941" cy="402941"/>
          </a:xfrm>
          <a:custGeom>
            <a:avLst/>
            <a:gdLst/>
            <a:ahLst/>
            <a:cxnLst/>
            <a:rect l="l" t="t" r="r" b="b"/>
            <a:pathLst>
              <a:path w="402941" h="402941">
                <a:moveTo>
                  <a:pt x="0" y="0"/>
                </a:moveTo>
                <a:lnTo>
                  <a:pt x="402942" y="0"/>
                </a:lnTo>
                <a:lnTo>
                  <a:pt x="402942" y="402942"/>
                </a:lnTo>
                <a:lnTo>
                  <a:pt x="0" y="4029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5" name="Freeform 5"/>
          <p:cNvSpPr/>
          <p:nvPr/>
        </p:nvSpPr>
        <p:spPr>
          <a:xfrm>
            <a:off x="9144000" y="3636648"/>
            <a:ext cx="441795" cy="315331"/>
          </a:xfrm>
          <a:custGeom>
            <a:avLst/>
            <a:gdLst/>
            <a:ahLst/>
            <a:cxnLst/>
            <a:rect l="l" t="t" r="r" b="b"/>
            <a:pathLst>
              <a:path w="441795" h="315331">
                <a:moveTo>
                  <a:pt x="0" y="0"/>
                </a:moveTo>
                <a:lnTo>
                  <a:pt x="441795" y="0"/>
                </a:lnTo>
                <a:lnTo>
                  <a:pt x="441795" y="315332"/>
                </a:lnTo>
                <a:lnTo>
                  <a:pt x="0" y="3153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6" name="Freeform 6"/>
          <p:cNvSpPr/>
          <p:nvPr/>
        </p:nvSpPr>
        <p:spPr>
          <a:xfrm>
            <a:off x="361807" y="4450504"/>
            <a:ext cx="8782193" cy="4933526"/>
          </a:xfrm>
          <a:custGeom>
            <a:avLst/>
            <a:gdLst/>
            <a:ahLst/>
            <a:cxnLst/>
            <a:rect l="l" t="t" r="r" b="b"/>
            <a:pathLst>
              <a:path w="8782193" h="4933526">
                <a:moveTo>
                  <a:pt x="0" y="0"/>
                </a:moveTo>
                <a:lnTo>
                  <a:pt x="8782193" y="0"/>
                </a:lnTo>
                <a:lnTo>
                  <a:pt x="8782193" y="4933527"/>
                </a:lnTo>
                <a:lnTo>
                  <a:pt x="0" y="49335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7" name="Freeform 7"/>
          <p:cNvSpPr/>
          <p:nvPr/>
        </p:nvSpPr>
        <p:spPr>
          <a:xfrm>
            <a:off x="9651797" y="7164385"/>
            <a:ext cx="8684774" cy="3122615"/>
          </a:xfrm>
          <a:custGeom>
            <a:avLst/>
            <a:gdLst/>
            <a:ahLst/>
            <a:cxnLst/>
            <a:rect l="l" t="t" r="r" b="b"/>
            <a:pathLst>
              <a:path w="8684774" h="3122615">
                <a:moveTo>
                  <a:pt x="0" y="0"/>
                </a:moveTo>
                <a:lnTo>
                  <a:pt x="8684774" y="0"/>
                </a:lnTo>
                <a:lnTo>
                  <a:pt x="8684774" y="3122615"/>
                </a:lnTo>
                <a:lnTo>
                  <a:pt x="0" y="31226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8" name="Freeform 8"/>
          <p:cNvSpPr/>
          <p:nvPr/>
        </p:nvSpPr>
        <p:spPr>
          <a:xfrm>
            <a:off x="755658" y="1784257"/>
            <a:ext cx="7994490" cy="2479574"/>
          </a:xfrm>
          <a:custGeom>
            <a:avLst/>
            <a:gdLst/>
            <a:ahLst/>
            <a:cxnLst/>
            <a:rect l="l" t="t" r="r" b="b"/>
            <a:pathLst>
              <a:path w="7994490" h="2479574">
                <a:moveTo>
                  <a:pt x="0" y="0"/>
                </a:moveTo>
                <a:lnTo>
                  <a:pt x="7994490" y="0"/>
                </a:lnTo>
                <a:lnTo>
                  <a:pt x="7994490" y="2479574"/>
                </a:lnTo>
                <a:lnTo>
                  <a:pt x="0" y="24795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9" name="TextBox 9"/>
          <p:cNvSpPr txBox="1"/>
          <p:nvPr/>
        </p:nvSpPr>
        <p:spPr>
          <a:xfrm>
            <a:off x="9750998" y="3483295"/>
            <a:ext cx="8026983" cy="580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1F2B5B"/>
                </a:solidFill>
                <a:latin typeface="Montserrat"/>
                <a:ea typeface="Montserrat"/>
                <a:cs typeface="Montserrat"/>
                <a:sym typeface="Montserrat"/>
              </a:rPr>
              <a:t>alikhodjaeva.madina@gmail.com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50998" y="4197156"/>
            <a:ext cx="4463607" cy="2380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1F2B5B"/>
                </a:solidFill>
                <a:latin typeface="Montserrat"/>
                <a:ea typeface="Montserrat"/>
                <a:cs typeface="Montserrat"/>
                <a:sym typeface="Montserrat"/>
              </a:rPr>
              <a:t>Тошкент шахри, Юнусобод тумани, Юкори Коракамиш кўчаси 2А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50998" y="2840012"/>
            <a:ext cx="4013492" cy="580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1F2B5B"/>
                </a:solidFill>
                <a:latin typeface="Montserrat"/>
                <a:ea typeface="Montserrat"/>
                <a:cs typeface="Montserrat"/>
                <a:sym typeface="Montserrat"/>
              </a:rPr>
              <a:t>+998-90-9021147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30721" y="294577"/>
            <a:ext cx="10704163" cy="1268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98"/>
              </a:lnSpc>
              <a:spcBef>
                <a:spcPct val="0"/>
              </a:spcBef>
            </a:pPr>
            <a:r>
              <a:rPr lang="en-US" sz="7070" b="1">
                <a:solidFill>
                  <a:srgbClr val="45467E"/>
                </a:solidFill>
                <a:latin typeface="Poppins Bold"/>
                <a:ea typeface="Poppins Bold"/>
                <a:cs typeface="Poppins Bold"/>
                <a:sym typeface="Poppins Bold"/>
              </a:rPr>
              <a:t>CONTACT SUPPORT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35272" y="-889902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3" name="Freeform 3"/>
          <p:cNvSpPr/>
          <p:nvPr/>
        </p:nvSpPr>
        <p:spPr>
          <a:xfrm>
            <a:off x="11906383" y="1028700"/>
            <a:ext cx="5352917" cy="4447381"/>
          </a:xfrm>
          <a:custGeom>
            <a:avLst/>
            <a:gdLst/>
            <a:ahLst/>
            <a:cxnLst/>
            <a:rect l="l" t="t" r="r" b="b"/>
            <a:pathLst>
              <a:path w="5352917" h="4447381">
                <a:moveTo>
                  <a:pt x="0" y="0"/>
                </a:moveTo>
                <a:lnTo>
                  <a:pt x="5352917" y="0"/>
                </a:lnTo>
                <a:lnTo>
                  <a:pt x="5352917" y="4447381"/>
                </a:lnTo>
                <a:lnTo>
                  <a:pt x="0" y="444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4" name="Freeform 4"/>
          <p:cNvSpPr/>
          <p:nvPr/>
        </p:nvSpPr>
        <p:spPr>
          <a:xfrm>
            <a:off x="11906383" y="1621126"/>
            <a:ext cx="5800054" cy="3262530"/>
          </a:xfrm>
          <a:custGeom>
            <a:avLst/>
            <a:gdLst/>
            <a:ahLst/>
            <a:cxnLst/>
            <a:rect l="l" t="t" r="r" b="b"/>
            <a:pathLst>
              <a:path w="5800054" h="3262530">
                <a:moveTo>
                  <a:pt x="0" y="0"/>
                </a:moveTo>
                <a:lnTo>
                  <a:pt x="5800054" y="0"/>
                </a:lnTo>
                <a:lnTo>
                  <a:pt x="5800054" y="3262530"/>
                </a:lnTo>
                <a:lnTo>
                  <a:pt x="0" y="32625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5" name="TextBox 5"/>
          <p:cNvSpPr txBox="1"/>
          <p:nvPr/>
        </p:nvSpPr>
        <p:spPr>
          <a:xfrm>
            <a:off x="1760303" y="4254053"/>
            <a:ext cx="2811895" cy="2638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5"/>
              </a:lnSpc>
            </a:pPr>
            <a:r>
              <a:rPr lang="en-US" sz="14639" b="1">
                <a:solidFill>
                  <a:srgbClr val="05066D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0303" y="6714964"/>
            <a:ext cx="2811895" cy="1217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 b="1">
                <a:solidFill>
                  <a:srgbClr val="1F2B5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Дори воситаларидан захарланиш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45123" y="4299701"/>
            <a:ext cx="2811895" cy="2638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5"/>
              </a:lnSpc>
            </a:pPr>
            <a:r>
              <a:rPr lang="en-US" sz="14639" b="1">
                <a:solidFill>
                  <a:srgbClr val="05066D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85381" y="4291880"/>
            <a:ext cx="2811895" cy="2638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5"/>
              </a:lnSpc>
            </a:pPr>
            <a:r>
              <a:rPr lang="en-US" sz="14639" b="1">
                <a:solidFill>
                  <a:srgbClr val="05066D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15802" y="4254053"/>
            <a:ext cx="2811895" cy="2638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5"/>
              </a:lnSpc>
            </a:pPr>
            <a:r>
              <a:rPr lang="en-US" sz="14639" b="1">
                <a:solidFill>
                  <a:srgbClr val="05066D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55877" y="904875"/>
            <a:ext cx="8550780" cy="1555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38"/>
              </a:lnSpc>
              <a:spcBef>
                <a:spcPct val="0"/>
              </a:spcBef>
            </a:pPr>
            <a:r>
              <a:rPr lang="en-US" sz="4384" b="1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ИЛМИЙ ТАДҚИҚОТ БОСҚИЧЛАРИ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19373" y="6714964"/>
            <a:ext cx="2811895" cy="807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 b="1">
                <a:solidFill>
                  <a:srgbClr val="1F2B5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Этакрин кислота хусусиятлари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85381" y="6714964"/>
            <a:ext cx="3203250" cy="16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 b="1">
                <a:solidFill>
                  <a:srgbClr val="1F2B5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Этакрин кислотани биологик объектдан ажратиб олиш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44451" y="6714964"/>
            <a:ext cx="3231204" cy="1217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 b="1">
                <a:solidFill>
                  <a:srgbClr val="1F2B5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Этакрин кислотани организмда тарқалиши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66250" y="2533164"/>
            <a:ext cx="8550780" cy="628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3"/>
              </a:lnSpc>
              <a:spcBef>
                <a:spcPct val="0"/>
              </a:spcBef>
            </a:pPr>
            <a:r>
              <a:rPr lang="en-US" sz="3745">
                <a:solidFill>
                  <a:srgbClr val="1F2B5B"/>
                </a:solidFill>
                <a:latin typeface="Montserrat"/>
                <a:ea typeface="Montserrat"/>
                <a:cs typeface="Montserrat"/>
                <a:sym typeface="Montserrat"/>
              </a:rPr>
              <a:t>Кимё-токсикологик тадқиқотлар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35272" y="-889902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3" name="Freeform 3"/>
          <p:cNvSpPr/>
          <p:nvPr/>
        </p:nvSpPr>
        <p:spPr>
          <a:xfrm>
            <a:off x="11103038" y="450435"/>
            <a:ext cx="7184962" cy="4293015"/>
          </a:xfrm>
          <a:custGeom>
            <a:avLst/>
            <a:gdLst/>
            <a:ahLst/>
            <a:cxnLst/>
            <a:rect l="l" t="t" r="r" b="b"/>
            <a:pathLst>
              <a:path w="7184962" h="4293015">
                <a:moveTo>
                  <a:pt x="0" y="0"/>
                </a:moveTo>
                <a:lnTo>
                  <a:pt x="7184962" y="0"/>
                </a:lnTo>
                <a:lnTo>
                  <a:pt x="7184962" y="4293015"/>
                </a:lnTo>
                <a:lnTo>
                  <a:pt x="0" y="4293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4" name="TextBox 4"/>
          <p:cNvSpPr txBox="1"/>
          <p:nvPr/>
        </p:nvSpPr>
        <p:spPr>
          <a:xfrm>
            <a:off x="1760303" y="4882703"/>
            <a:ext cx="2811895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5066D"/>
                </a:solidFill>
                <a:latin typeface="Poppins Bold"/>
                <a:ea typeface="Poppins Bold"/>
                <a:cs typeface="Poppins Bold"/>
                <a:sym typeface="Poppins Bold"/>
              </a:rPr>
              <a:t>1)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15802" y="6714964"/>
            <a:ext cx="2811895" cy="244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 b="1">
                <a:solidFill>
                  <a:srgbClr val="1F2B5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Организмнинг дорига  сезгирлиги , метаболизм жараёнлари</a:t>
            </a:r>
          </a:p>
          <a:p>
            <a:pPr algn="ctr">
              <a:lnSpc>
                <a:spcPts val="3265"/>
              </a:lnSpc>
            </a:pPr>
            <a:endParaRPr lang="en-US" sz="2332" b="1">
              <a:solidFill>
                <a:srgbClr val="1F2B5B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22842" y="4882703"/>
            <a:ext cx="2811895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5066D"/>
                </a:solidFill>
                <a:latin typeface="Poppins Bold"/>
                <a:ea typeface="Poppins Bold"/>
                <a:cs typeface="Poppins Bold"/>
                <a:sym typeface="Poppins Bold"/>
              </a:rPr>
              <a:t>2)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94763" y="4905375"/>
            <a:ext cx="2811895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5066D"/>
                </a:solidFill>
                <a:latin typeface="Poppins Bold"/>
                <a:ea typeface="Poppins Bold"/>
                <a:cs typeface="Poppins Bold"/>
                <a:sym typeface="Poppins Bold"/>
              </a:rPr>
              <a:t>3)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15802" y="4905375"/>
            <a:ext cx="2811895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5066D"/>
                </a:solidFill>
                <a:latin typeface="Poppins Bold"/>
                <a:ea typeface="Poppins Bold"/>
                <a:cs typeface="Poppins Bold"/>
                <a:sym typeface="Poppins Bold"/>
              </a:rPr>
              <a:t>4)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55877" y="525326"/>
            <a:ext cx="8550780" cy="159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8"/>
              </a:lnSpc>
              <a:spcBef>
                <a:spcPct val="0"/>
              </a:spcBef>
            </a:pPr>
            <a:r>
              <a:rPr lang="en-US" sz="4484" b="1">
                <a:solidFill>
                  <a:srgbClr val="05066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ДОРИ ПРЕПАРАТИДАН ЗАХАРЛАНИШ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19373" y="6714964"/>
            <a:ext cx="2811895" cy="16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 b="1">
                <a:solidFill>
                  <a:srgbClr val="1F2B5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Дорини нотўғри қўллаш, дозанинг оширилиши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85381" y="6714964"/>
            <a:ext cx="2811895" cy="16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 b="1">
                <a:solidFill>
                  <a:srgbClr val="1F2B5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ўз-ўзини даволаш, дорининг ножўя таъсирлари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43983" y="6714964"/>
            <a:ext cx="2811895" cy="807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 b="1">
                <a:solidFill>
                  <a:srgbClr val="1F2B5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Дорининг сифати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25233" y="2571776"/>
            <a:ext cx="8300786" cy="16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sz="233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Диуретик кучли таъсир </a:t>
            </a:r>
          </a:p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sz="233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этувчи дори воситаларини </a:t>
            </a:r>
          </a:p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sz="233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биологик обектлардан </a:t>
            </a:r>
          </a:p>
          <a:p>
            <a:pPr algn="ctr">
              <a:lnSpc>
                <a:spcPts val="3265"/>
              </a:lnSpc>
              <a:spcBef>
                <a:spcPct val="0"/>
              </a:spcBef>
            </a:pPr>
            <a:r>
              <a:rPr lang="en-US" sz="233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ажратиб олиш ва аниқлаш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30093" y="5625717"/>
            <a:ext cx="22473900" cy="7069063"/>
          </a:xfrm>
          <a:custGeom>
            <a:avLst/>
            <a:gdLst/>
            <a:ahLst/>
            <a:cxnLst/>
            <a:rect l="l" t="t" r="r" b="b"/>
            <a:pathLst>
              <a:path w="22473900" h="7069063">
                <a:moveTo>
                  <a:pt x="0" y="0"/>
                </a:moveTo>
                <a:lnTo>
                  <a:pt x="22473899" y="0"/>
                </a:lnTo>
                <a:lnTo>
                  <a:pt x="22473899" y="7069063"/>
                </a:lnTo>
                <a:lnTo>
                  <a:pt x="0" y="7069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grpSp>
        <p:nvGrpSpPr>
          <p:cNvPr id="3" name="Group 3"/>
          <p:cNvGrpSpPr/>
          <p:nvPr/>
        </p:nvGrpSpPr>
        <p:grpSpPr>
          <a:xfrm>
            <a:off x="1539527" y="3411023"/>
            <a:ext cx="1953145" cy="195314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C5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-133350"/>
              <a:ext cx="6604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12219" y="6354767"/>
            <a:ext cx="1185223" cy="963487"/>
          </a:xfrm>
          <a:custGeom>
            <a:avLst/>
            <a:gdLst/>
            <a:ahLst/>
            <a:cxnLst/>
            <a:rect l="l" t="t" r="r" b="b"/>
            <a:pathLst>
              <a:path w="1185223" h="963487">
                <a:moveTo>
                  <a:pt x="0" y="0"/>
                </a:moveTo>
                <a:lnTo>
                  <a:pt x="1185223" y="0"/>
                </a:lnTo>
                <a:lnTo>
                  <a:pt x="1185223" y="963488"/>
                </a:lnTo>
                <a:lnTo>
                  <a:pt x="0" y="9634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7" name="Freeform 7"/>
          <p:cNvSpPr/>
          <p:nvPr/>
        </p:nvSpPr>
        <p:spPr>
          <a:xfrm>
            <a:off x="5796010" y="6893408"/>
            <a:ext cx="6074545" cy="2616598"/>
          </a:xfrm>
          <a:custGeom>
            <a:avLst/>
            <a:gdLst/>
            <a:ahLst/>
            <a:cxnLst/>
            <a:rect l="l" t="t" r="r" b="b"/>
            <a:pathLst>
              <a:path w="6074545" h="2616598">
                <a:moveTo>
                  <a:pt x="0" y="0"/>
                </a:moveTo>
                <a:lnTo>
                  <a:pt x="6074545" y="0"/>
                </a:lnTo>
                <a:lnTo>
                  <a:pt x="6074545" y="2616598"/>
                </a:lnTo>
                <a:lnTo>
                  <a:pt x="0" y="2616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8" name="Freeform 8"/>
          <p:cNvSpPr/>
          <p:nvPr/>
        </p:nvSpPr>
        <p:spPr>
          <a:xfrm>
            <a:off x="12207737" y="617158"/>
            <a:ext cx="5051563" cy="2716407"/>
          </a:xfrm>
          <a:custGeom>
            <a:avLst/>
            <a:gdLst/>
            <a:ahLst/>
            <a:cxnLst/>
            <a:rect l="l" t="t" r="r" b="b"/>
            <a:pathLst>
              <a:path w="5051563" h="2716407">
                <a:moveTo>
                  <a:pt x="0" y="0"/>
                </a:moveTo>
                <a:lnTo>
                  <a:pt x="5051563" y="0"/>
                </a:lnTo>
                <a:lnTo>
                  <a:pt x="5051563" y="2716406"/>
                </a:lnTo>
                <a:lnTo>
                  <a:pt x="0" y="27164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9" name="Freeform 9"/>
          <p:cNvSpPr/>
          <p:nvPr/>
        </p:nvSpPr>
        <p:spPr>
          <a:xfrm>
            <a:off x="483304" y="3179902"/>
            <a:ext cx="4243054" cy="3122697"/>
          </a:xfrm>
          <a:custGeom>
            <a:avLst/>
            <a:gdLst/>
            <a:ahLst/>
            <a:cxnLst/>
            <a:rect l="l" t="t" r="r" b="b"/>
            <a:pathLst>
              <a:path w="4243054" h="3122697">
                <a:moveTo>
                  <a:pt x="0" y="0"/>
                </a:moveTo>
                <a:lnTo>
                  <a:pt x="4243054" y="0"/>
                </a:lnTo>
                <a:lnTo>
                  <a:pt x="4243054" y="3122697"/>
                </a:lnTo>
                <a:lnTo>
                  <a:pt x="0" y="31226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10" name="Freeform 10"/>
          <p:cNvSpPr/>
          <p:nvPr/>
        </p:nvSpPr>
        <p:spPr>
          <a:xfrm>
            <a:off x="760650" y="6591742"/>
            <a:ext cx="3688361" cy="2918264"/>
          </a:xfrm>
          <a:custGeom>
            <a:avLst/>
            <a:gdLst/>
            <a:ahLst/>
            <a:cxnLst/>
            <a:rect l="l" t="t" r="r" b="b"/>
            <a:pathLst>
              <a:path w="3688361" h="2918264">
                <a:moveTo>
                  <a:pt x="0" y="0"/>
                </a:moveTo>
                <a:lnTo>
                  <a:pt x="3688361" y="0"/>
                </a:lnTo>
                <a:lnTo>
                  <a:pt x="3688361" y="2918264"/>
                </a:lnTo>
                <a:lnTo>
                  <a:pt x="0" y="29182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11" name="Freeform 11"/>
          <p:cNvSpPr/>
          <p:nvPr/>
        </p:nvSpPr>
        <p:spPr>
          <a:xfrm>
            <a:off x="14108606" y="6504911"/>
            <a:ext cx="3393592" cy="3393592"/>
          </a:xfrm>
          <a:custGeom>
            <a:avLst/>
            <a:gdLst/>
            <a:ahLst/>
            <a:cxnLst/>
            <a:rect l="l" t="t" r="r" b="b"/>
            <a:pathLst>
              <a:path w="3393592" h="3393592">
                <a:moveTo>
                  <a:pt x="0" y="0"/>
                </a:moveTo>
                <a:lnTo>
                  <a:pt x="3393592" y="0"/>
                </a:lnTo>
                <a:lnTo>
                  <a:pt x="3393592" y="3393592"/>
                </a:lnTo>
                <a:lnTo>
                  <a:pt x="0" y="33935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12" name="TextBox 12"/>
          <p:cNvSpPr txBox="1"/>
          <p:nvPr/>
        </p:nvSpPr>
        <p:spPr>
          <a:xfrm>
            <a:off x="1834756" y="1601173"/>
            <a:ext cx="7993144" cy="103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79"/>
              </a:lnSpc>
              <a:spcBef>
                <a:spcPct val="0"/>
              </a:spcBef>
            </a:pPr>
            <a:r>
              <a:rPr lang="en-US" sz="5770" b="1">
                <a:solidFill>
                  <a:srgbClr val="05066D"/>
                </a:solidFill>
                <a:latin typeface="Poppins Bold"/>
                <a:ea typeface="Poppins Bold"/>
                <a:cs typeface="Poppins Bold"/>
                <a:sym typeface="Poppins Bold"/>
              </a:rPr>
              <a:t>ЭТАКРИН КИСЛОТА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23785" y="4207934"/>
            <a:ext cx="11463413" cy="87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3"/>
              </a:lnSpc>
              <a:spcBef>
                <a:spcPct val="0"/>
              </a:spcBef>
            </a:pPr>
            <a:r>
              <a:rPr lang="en-US" sz="2545">
                <a:solidFill>
                  <a:srgbClr val="1F2B5B"/>
                </a:solidFill>
                <a:latin typeface="Montserrat"/>
                <a:ea typeface="Montserrat"/>
                <a:cs typeface="Montserrat"/>
                <a:sym typeface="Montserrat"/>
              </a:rPr>
              <a:t>Натрий, калий ва хлорид ионлари симпортини Генле халқасида амалга оширади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23785" y="2894820"/>
            <a:ext cx="4283072" cy="1046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3"/>
              </a:lnSpc>
              <a:spcBef>
                <a:spcPct val="0"/>
              </a:spcBef>
            </a:pPr>
            <a:r>
              <a:rPr lang="en-US" sz="3052" b="1">
                <a:solidFill>
                  <a:srgbClr val="33709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ТАЪСИР МЕХАНИЗМИ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60928" y="5789585"/>
            <a:ext cx="8280487" cy="51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3"/>
              </a:lnSpc>
              <a:spcBef>
                <a:spcPct val="0"/>
              </a:spcBef>
            </a:pPr>
            <a:r>
              <a:rPr lang="en-US" sz="3052" b="1">
                <a:solidFill>
                  <a:srgbClr val="33709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ФАРМАКОДИНАМИКА, АБСОРБЦИЯ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01623" y="3646473"/>
            <a:ext cx="7956059" cy="1868396"/>
            <a:chOff x="0" y="0"/>
            <a:chExt cx="1268996" cy="2980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8996" cy="298010"/>
            </a:xfrm>
            <a:custGeom>
              <a:avLst/>
              <a:gdLst/>
              <a:ahLst/>
              <a:cxnLst/>
              <a:rect l="l" t="t" r="r" b="b"/>
              <a:pathLst>
                <a:path w="1268996" h="298010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M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09550"/>
              <a:ext cx="1268996" cy="50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141430" y="6659997"/>
            <a:ext cx="7956059" cy="1868396"/>
            <a:chOff x="0" y="0"/>
            <a:chExt cx="1268996" cy="298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8996" cy="298010"/>
            </a:xfrm>
            <a:custGeom>
              <a:avLst/>
              <a:gdLst/>
              <a:ahLst/>
              <a:cxnLst/>
              <a:rect l="l" t="t" r="r" b="b"/>
              <a:pathLst>
                <a:path w="1268996" h="298010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M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09550"/>
              <a:ext cx="1268996" cy="50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04875" y="3417011"/>
            <a:ext cx="3330754" cy="2499326"/>
          </a:xfrm>
          <a:custGeom>
            <a:avLst/>
            <a:gdLst/>
            <a:ahLst/>
            <a:cxnLst/>
            <a:rect l="l" t="t" r="r" b="b"/>
            <a:pathLst>
              <a:path w="3330754" h="2499326">
                <a:moveTo>
                  <a:pt x="0" y="0"/>
                </a:moveTo>
                <a:lnTo>
                  <a:pt x="3330754" y="0"/>
                </a:lnTo>
                <a:lnTo>
                  <a:pt x="3330754" y="2499325"/>
                </a:lnTo>
                <a:lnTo>
                  <a:pt x="0" y="2499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9" name="Freeform 9"/>
          <p:cNvSpPr/>
          <p:nvPr/>
        </p:nvSpPr>
        <p:spPr>
          <a:xfrm>
            <a:off x="286235" y="6255670"/>
            <a:ext cx="3528395" cy="2646296"/>
          </a:xfrm>
          <a:custGeom>
            <a:avLst/>
            <a:gdLst/>
            <a:ahLst/>
            <a:cxnLst/>
            <a:rect l="l" t="t" r="r" b="b"/>
            <a:pathLst>
              <a:path w="3528395" h="2646296">
                <a:moveTo>
                  <a:pt x="0" y="0"/>
                </a:moveTo>
                <a:lnTo>
                  <a:pt x="3528394" y="0"/>
                </a:lnTo>
                <a:lnTo>
                  <a:pt x="3528394" y="2646296"/>
                </a:lnTo>
                <a:lnTo>
                  <a:pt x="0" y="2646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10" name="Freeform 10"/>
          <p:cNvSpPr/>
          <p:nvPr/>
        </p:nvSpPr>
        <p:spPr>
          <a:xfrm>
            <a:off x="10969456" y="177389"/>
            <a:ext cx="7009868" cy="3347272"/>
          </a:xfrm>
          <a:custGeom>
            <a:avLst/>
            <a:gdLst/>
            <a:ahLst/>
            <a:cxnLst/>
            <a:rect l="l" t="t" r="r" b="b"/>
            <a:pathLst>
              <a:path w="7009868" h="3347272">
                <a:moveTo>
                  <a:pt x="0" y="0"/>
                </a:moveTo>
                <a:lnTo>
                  <a:pt x="7009868" y="0"/>
                </a:lnTo>
                <a:lnTo>
                  <a:pt x="7009868" y="3347272"/>
                </a:lnTo>
                <a:lnTo>
                  <a:pt x="0" y="334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11" name="TextBox 11"/>
          <p:cNvSpPr txBox="1"/>
          <p:nvPr/>
        </p:nvSpPr>
        <p:spPr>
          <a:xfrm>
            <a:off x="1725874" y="885825"/>
            <a:ext cx="9036227" cy="178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5066D"/>
                </a:solidFill>
                <a:latin typeface="Poppins Bold"/>
                <a:ea typeface="Poppins Bold"/>
                <a:cs typeface="Poppins Bold"/>
                <a:sym typeface="Poppins Bold"/>
              </a:rPr>
              <a:t>ЭТАКРИН КИСЛОТАНИНГ ТАХЛИЛ УСУЛЛАРИ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68195" y="4216326"/>
            <a:ext cx="7641703" cy="170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2445">
                <a:solidFill>
                  <a:srgbClr val="1F2B5B"/>
                </a:solidFill>
                <a:latin typeface="Montserrat"/>
                <a:ea typeface="Montserrat"/>
                <a:cs typeface="Montserrat"/>
                <a:sym typeface="Montserrat"/>
              </a:rPr>
              <a:t>Юпка қатлам хроматография</a:t>
            </a:r>
          </a:p>
          <a:p>
            <a:pPr algn="l">
              <a:lnSpc>
                <a:spcPts val="3423"/>
              </a:lnSpc>
            </a:pPr>
            <a:r>
              <a:rPr lang="en-US" sz="2445">
                <a:solidFill>
                  <a:srgbClr val="1F2B5B"/>
                </a:solidFill>
                <a:latin typeface="Montserrat"/>
                <a:ea typeface="Montserrat"/>
                <a:cs typeface="Montserrat"/>
                <a:sym typeface="Montserrat"/>
              </a:rPr>
              <a:t>Газ-суюқлик хроматография</a:t>
            </a:r>
          </a:p>
          <a:p>
            <a:pPr algn="l">
              <a:lnSpc>
                <a:spcPts val="3423"/>
              </a:lnSpc>
            </a:pPr>
            <a:r>
              <a:rPr lang="en-US" sz="2445">
                <a:solidFill>
                  <a:srgbClr val="1F2B5B"/>
                </a:solidFill>
                <a:latin typeface="Montserrat"/>
                <a:ea typeface="Montserrat"/>
                <a:cs typeface="Montserrat"/>
                <a:sym typeface="Montserrat"/>
              </a:rPr>
              <a:t>Юкори самарали суюқлик хроматографияси</a:t>
            </a:r>
          </a:p>
          <a:p>
            <a:pPr algn="l">
              <a:lnSpc>
                <a:spcPts val="3423"/>
              </a:lnSpc>
              <a:spcBef>
                <a:spcPct val="0"/>
              </a:spcBef>
            </a:pPr>
            <a:endParaRPr lang="en-US" sz="2445">
              <a:solidFill>
                <a:srgbClr val="1F2B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860928" y="3656180"/>
            <a:ext cx="6379618" cy="51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3"/>
              </a:lnSpc>
              <a:spcBef>
                <a:spcPct val="0"/>
              </a:spcBef>
            </a:pPr>
            <a:r>
              <a:rPr lang="en-US" sz="3052" b="1">
                <a:solidFill>
                  <a:srgbClr val="1F2B5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ХРОМАТОГРАФИК УСУЛЛАР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76697" y="7201956"/>
            <a:ext cx="8833201" cy="1271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2445">
                <a:solidFill>
                  <a:srgbClr val="1F2B5B"/>
                </a:solidFill>
                <a:latin typeface="Montserrat"/>
                <a:ea typeface="Montserrat"/>
                <a:cs typeface="Montserrat"/>
                <a:sym typeface="Montserrat"/>
              </a:rPr>
              <a:t>УБ ва ИК спектроскопия</a:t>
            </a:r>
          </a:p>
          <a:p>
            <a:pPr algn="l">
              <a:lnSpc>
                <a:spcPts val="3423"/>
              </a:lnSpc>
            </a:pPr>
            <a:r>
              <a:rPr lang="en-US" sz="2445">
                <a:solidFill>
                  <a:srgbClr val="1F2B5B"/>
                </a:solidFill>
                <a:latin typeface="Montserrat"/>
                <a:ea typeface="Montserrat"/>
                <a:cs typeface="Montserrat"/>
                <a:sym typeface="Montserrat"/>
              </a:rPr>
              <a:t>ТДСИ спектроскопия</a:t>
            </a:r>
          </a:p>
          <a:p>
            <a:pPr algn="l">
              <a:lnSpc>
                <a:spcPts val="3423"/>
              </a:lnSpc>
              <a:spcBef>
                <a:spcPct val="0"/>
              </a:spcBef>
            </a:pPr>
            <a:endParaRPr lang="en-US" sz="2445">
              <a:solidFill>
                <a:srgbClr val="1F2B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921122" y="6602847"/>
            <a:ext cx="6840980" cy="51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3"/>
              </a:lnSpc>
              <a:spcBef>
                <a:spcPct val="0"/>
              </a:spcBef>
            </a:pPr>
            <a:r>
              <a:rPr lang="en-US" sz="3052" b="1">
                <a:solidFill>
                  <a:srgbClr val="1F2B5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СПЕКТРОСКОПИК УСУЛЛАР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011419"/>
            <a:ext cx="9144000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5066D"/>
                </a:solidFill>
                <a:latin typeface="Poppins Bold"/>
                <a:ea typeface="Poppins Bold"/>
                <a:cs typeface="Poppins Bold"/>
                <a:sym typeface="Poppins Bold"/>
              </a:rPr>
              <a:t>ЮҚОРИ САМАРАЛИ СУЮҚЛИК ХРОМАТОГРАФИЯ УСУЛИДА ЭТАКРИН КИСЛОТАНИ АНИҚЛАШ</a:t>
            </a:r>
          </a:p>
        </p:txBody>
      </p:sp>
      <p:sp>
        <p:nvSpPr>
          <p:cNvPr id="3" name="Freeform 3"/>
          <p:cNvSpPr/>
          <p:nvPr/>
        </p:nvSpPr>
        <p:spPr>
          <a:xfrm>
            <a:off x="-735272" y="-889902"/>
            <a:ext cx="2630125" cy="3974090"/>
          </a:xfrm>
          <a:custGeom>
            <a:avLst/>
            <a:gdLst/>
            <a:ahLst/>
            <a:cxnLst/>
            <a:rect l="l" t="t" r="r" b="b"/>
            <a:pathLst>
              <a:path w="2630125" h="3974090">
                <a:moveTo>
                  <a:pt x="0" y="0"/>
                </a:moveTo>
                <a:lnTo>
                  <a:pt x="2630126" y="0"/>
                </a:lnTo>
                <a:lnTo>
                  <a:pt x="2630126" y="3974091"/>
                </a:lnTo>
                <a:lnTo>
                  <a:pt x="0" y="39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4" name="Freeform 4"/>
          <p:cNvSpPr/>
          <p:nvPr/>
        </p:nvSpPr>
        <p:spPr>
          <a:xfrm rot="1704061" flipH="1" flipV="1">
            <a:off x="13824431" y="5385399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4991149" y="7541572"/>
                </a:moveTo>
                <a:lnTo>
                  <a:pt x="0" y="7541572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2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5" name="Freeform 5"/>
          <p:cNvSpPr/>
          <p:nvPr/>
        </p:nvSpPr>
        <p:spPr>
          <a:xfrm>
            <a:off x="8970558" y="456118"/>
            <a:ext cx="8842618" cy="3150183"/>
          </a:xfrm>
          <a:custGeom>
            <a:avLst/>
            <a:gdLst/>
            <a:ahLst/>
            <a:cxnLst/>
            <a:rect l="l" t="t" r="r" b="b"/>
            <a:pathLst>
              <a:path w="8842618" h="3150183">
                <a:moveTo>
                  <a:pt x="0" y="0"/>
                </a:moveTo>
                <a:lnTo>
                  <a:pt x="8842618" y="0"/>
                </a:lnTo>
                <a:lnTo>
                  <a:pt x="8842618" y="3150183"/>
                </a:lnTo>
                <a:lnTo>
                  <a:pt x="0" y="3150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6" name="Freeform 6"/>
          <p:cNvSpPr/>
          <p:nvPr/>
        </p:nvSpPr>
        <p:spPr>
          <a:xfrm>
            <a:off x="10294863" y="4032824"/>
            <a:ext cx="6964437" cy="4281296"/>
          </a:xfrm>
          <a:custGeom>
            <a:avLst/>
            <a:gdLst/>
            <a:ahLst/>
            <a:cxnLst/>
            <a:rect l="l" t="t" r="r" b="b"/>
            <a:pathLst>
              <a:path w="6964437" h="4281296">
                <a:moveTo>
                  <a:pt x="0" y="0"/>
                </a:moveTo>
                <a:lnTo>
                  <a:pt x="6964437" y="0"/>
                </a:lnTo>
                <a:lnTo>
                  <a:pt x="6964437" y="4281296"/>
                </a:lnTo>
                <a:lnTo>
                  <a:pt x="0" y="4281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7" name="TextBox 7"/>
          <p:cNvSpPr txBox="1"/>
          <p:nvPr/>
        </p:nvSpPr>
        <p:spPr>
          <a:xfrm>
            <a:off x="798329" y="3003519"/>
            <a:ext cx="7547341" cy="4735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1"/>
              </a:lnSpc>
              <a:spcBef>
                <a:spcPct val="0"/>
              </a:spcBef>
            </a:pPr>
            <a:r>
              <a:rPr lang="en-US" sz="2229">
                <a:solidFill>
                  <a:srgbClr val="1F2B5B"/>
                </a:solidFill>
                <a:latin typeface="Montserrat"/>
                <a:ea typeface="Montserrat"/>
                <a:cs typeface="Montserrat"/>
                <a:sym typeface="Montserrat"/>
              </a:rPr>
              <a:t>Agilent 1100 серияли юқори самарали суюқлик хроматографидан фойдаланилган. Бунда УБ-детектор билан таъминланган бўлиб, 275 нм тўлқин узунлигига созланган. Тажрибани 5 мкм ли  Zorbax Eclipse XDV С-8 сорбенти билан тўлдирилган, ўлчами 4,6х150 мм ли хроматографик колонкада олиб борилди. Қўзғалувчи фаза сифатида дегазацияланган ацетонитрил ва сирка кислотаси (45:55) аралашмасидан иборат бўлиб, оқим тезлиги 1,5 мл/дақиқани ташкил этди. Колонка харорати уй харорати кўрсаткичида бўлди.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982844"/>
            <a:ext cx="9144000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5066D"/>
                </a:solidFill>
                <a:latin typeface="Poppins Bold"/>
                <a:ea typeface="Poppins Bold"/>
                <a:cs typeface="Poppins Bold"/>
                <a:sym typeface="Poppins Bold"/>
              </a:rPr>
              <a:t>ГАЗ-ХРОМАТО-МАСС-СПЕКТРОМЕТРИЯ УСУЛИ</a:t>
            </a:r>
          </a:p>
        </p:txBody>
      </p:sp>
      <p:sp>
        <p:nvSpPr>
          <p:cNvPr id="3" name="Freeform 3"/>
          <p:cNvSpPr/>
          <p:nvPr/>
        </p:nvSpPr>
        <p:spPr>
          <a:xfrm>
            <a:off x="-735272" y="-889902"/>
            <a:ext cx="2630125" cy="3974090"/>
          </a:xfrm>
          <a:custGeom>
            <a:avLst/>
            <a:gdLst/>
            <a:ahLst/>
            <a:cxnLst/>
            <a:rect l="l" t="t" r="r" b="b"/>
            <a:pathLst>
              <a:path w="2630125" h="3974090">
                <a:moveTo>
                  <a:pt x="0" y="0"/>
                </a:moveTo>
                <a:lnTo>
                  <a:pt x="2630126" y="0"/>
                </a:lnTo>
                <a:lnTo>
                  <a:pt x="2630126" y="3974091"/>
                </a:lnTo>
                <a:lnTo>
                  <a:pt x="0" y="39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4" name="Freeform 4"/>
          <p:cNvSpPr/>
          <p:nvPr/>
        </p:nvSpPr>
        <p:spPr>
          <a:xfrm rot="1704061" flipH="1" flipV="1">
            <a:off x="13824431" y="5385399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4991149" y="7541572"/>
                </a:moveTo>
                <a:lnTo>
                  <a:pt x="0" y="7541572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2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5" name="Freeform 5"/>
          <p:cNvSpPr/>
          <p:nvPr/>
        </p:nvSpPr>
        <p:spPr>
          <a:xfrm>
            <a:off x="1028700" y="2590879"/>
            <a:ext cx="7758349" cy="4707570"/>
          </a:xfrm>
          <a:custGeom>
            <a:avLst/>
            <a:gdLst/>
            <a:ahLst/>
            <a:cxnLst/>
            <a:rect l="l" t="t" r="r" b="b"/>
            <a:pathLst>
              <a:path w="7758349" h="4707570">
                <a:moveTo>
                  <a:pt x="0" y="0"/>
                </a:moveTo>
                <a:lnTo>
                  <a:pt x="7758349" y="0"/>
                </a:lnTo>
                <a:lnTo>
                  <a:pt x="7758349" y="4707570"/>
                </a:lnTo>
                <a:lnTo>
                  <a:pt x="0" y="4707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6" name="Freeform 6"/>
          <p:cNvSpPr/>
          <p:nvPr/>
        </p:nvSpPr>
        <p:spPr>
          <a:xfrm>
            <a:off x="9002253" y="429516"/>
            <a:ext cx="8800646" cy="7652241"/>
          </a:xfrm>
          <a:custGeom>
            <a:avLst/>
            <a:gdLst/>
            <a:ahLst/>
            <a:cxnLst/>
            <a:rect l="l" t="t" r="r" b="b"/>
            <a:pathLst>
              <a:path w="8800646" h="7652241">
                <a:moveTo>
                  <a:pt x="0" y="0"/>
                </a:moveTo>
                <a:lnTo>
                  <a:pt x="8800646" y="0"/>
                </a:lnTo>
                <a:lnTo>
                  <a:pt x="8800646" y="7652241"/>
                </a:lnTo>
                <a:lnTo>
                  <a:pt x="0" y="76522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7" name="Freeform 7"/>
          <p:cNvSpPr/>
          <p:nvPr/>
        </p:nvSpPr>
        <p:spPr>
          <a:xfrm>
            <a:off x="3290231" y="7602135"/>
            <a:ext cx="3617453" cy="2548660"/>
          </a:xfrm>
          <a:custGeom>
            <a:avLst/>
            <a:gdLst/>
            <a:ahLst/>
            <a:cxnLst/>
            <a:rect l="l" t="t" r="r" b="b"/>
            <a:pathLst>
              <a:path w="3617453" h="2548660">
                <a:moveTo>
                  <a:pt x="0" y="0"/>
                </a:moveTo>
                <a:lnTo>
                  <a:pt x="3617453" y="0"/>
                </a:lnTo>
                <a:lnTo>
                  <a:pt x="3617453" y="2548660"/>
                </a:lnTo>
                <a:lnTo>
                  <a:pt x="0" y="25486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34062">
            <a:off x="21644529" y="-5615746"/>
            <a:ext cx="10793046" cy="15539726"/>
          </a:xfrm>
          <a:custGeom>
            <a:avLst/>
            <a:gdLst/>
            <a:ahLst/>
            <a:cxnLst/>
            <a:rect l="l" t="t" r="r" b="b"/>
            <a:pathLst>
              <a:path w="10793046" h="15539726">
                <a:moveTo>
                  <a:pt x="0" y="0"/>
                </a:moveTo>
                <a:lnTo>
                  <a:pt x="10793046" y="0"/>
                </a:lnTo>
                <a:lnTo>
                  <a:pt x="10793046" y="15539726"/>
                </a:lnTo>
                <a:lnTo>
                  <a:pt x="0" y="15539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3" name="Freeform 3"/>
          <p:cNvSpPr/>
          <p:nvPr/>
        </p:nvSpPr>
        <p:spPr>
          <a:xfrm rot="-1574011">
            <a:off x="-797154" y="7044140"/>
            <a:ext cx="5318158" cy="7256156"/>
          </a:xfrm>
          <a:custGeom>
            <a:avLst/>
            <a:gdLst/>
            <a:ahLst/>
            <a:cxnLst/>
            <a:rect l="l" t="t" r="r" b="b"/>
            <a:pathLst>
              <a:path w="5318158" h="7256156">
                <a:moveTo>
                  <a:pt x="0" y="0"/>
                </a:moveTo>
                <a:lnTo>
                  <a:pt x="5318158" y="0"/>
                </a:lnTo>
                <a:lnTo>
                  <a:pt x="5318158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4" name="TextBox 4"/>
          <p:cNvSpPr txBox="1"/>
          <p:nvPr/>
        </p:nvSpPr>
        <p:spPr>
          <a:xfrm>
            <a:off x="1028700" y="1150196"/>
            <a:ext cx="7598840" cy="283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3B365F"/>
                </a:solidFill>
                <a:latin typeface="Poppins Bold"/>
                <a:ea typeface="Poppins Bold"/>
                <a:cs typeface="Poppins Bold"/>
                <a:sym typeface="Poppins Bold"/>
              </a:rPr>
              <a:t>ЭТАКРИН </a:t>
            </a:r>
          </a:p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3B365F"/>
                </a:solidFill>
                <a:latin typeface="Poppins Bold"/>
                <a:ea typeface="Poppins Bold"/>
                <a:cs typeface="Poppins Bold"/>
                <a:sym typeface="Poppins Bold"/>
              </a:rPr>
              <a:t>КИСЛОТАНИНГ МАСС-СПЕКТРИДАГИ АСОСИЙ ХАРАКТЕРЛИ ИОНЛАРИ</a:t>
            </a:r>
          </a:p>
        </p:txBody>
      </p:sp>
      <p:sp>
        <p:nvSpPr>
          <p:cNvPr id="5" name="Freeform 5"/>
          <p:cNvSpPr/>
          <p:nvPr/>
        </p:nvSpPr>
        <p:spPr>
          <a:xfrm>
            <a:off x="6205516" y="-2647963"/>
            <a:ext cx="16218559" cy="6663125"/>
          </a:xfrm>
          <a:custGeom>
            <a:avLst/>
            <a:gdLst/>
            <a:ahLst/>
            <a:cxnLst/>
            <a:rect l="l" t="t" r="r" b="b"/>
            <a:pathLst>
              <a:path w="16218559" h="6663125">
                <a:moveTo>
                  <a:pt x="0" y="0"/>
                </a:moveTo>
                <a:lnTo>
                  <a:pt x="16218559" y="0"/>
                </a:lnTo>
                <a:lnTo>
                  <a:pt x="16218559" y="6663124"/>
                </a:lnTo>
                <a:lnTo>
                  <a:pt x="0" y="6663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6" name="Freeform 6"/>
          <p:cNvSpPr/>
          <p:nvPr/>
        </p:nvSpPr>
        <p:spPr>
          <a:xfrm rot="-1574011">
            <a:off x="5469149" y="-6276041"/>
            <a:ext cx="5318158" cy="7256156"/>
          </a:xfrm>
          <a:custGeom>
            <a:avLst/>
            <a:gdLst/>
            <a:ahLst/>
            <a:cxnLst/>
            <a:rect l="l" t="t" r="r" b="b"/>
            <a:pathLst>
              <a:path w="5318158" h="7256156">
                <a:moveTo>
                  <a:pt x="0" y="0"/>
                </a:moveTo>
                <a:lnTo>
                  <a:pt x="5318158" y="0"/>
                </a:lnTo>
                <a:lnTo>
                  <a:pt x="5318158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7" name="Freeform 7"/>
          <p:cNvSpPr/>
          <p:nvPr/>
        </p:nvSpPr>
        <p:spPr>
          <a:xfrm>
            <a:off x="9307827" y="254612"/>
            <a:ext cx="8314341" cy="10032388"/>
          </a:xfrm>
          <a:custGeom>
            <a:avLst/>
            <a:gdLst/>
            <a:ahLst/>
            <a:cxnLst/>
            <a:rect l="l" t="t" r="r" b="b"/>
            <a:pathLst>
              <a:path w="8314341" h="10032388">
                <a:moveTo>
                  <a:pt x="0" y="0"/>
                </a:moveTo>
                <a:lnTo>
                  <a:pt x="8314341" y="0"/>
                </a:lnTo>
                <a:lnTo>
                  <a:pt x="8314341" y="10032388"/>
                </a:lnTo>
                <a:lnTo>
                  <a:pt x="0" y="100323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8" name="Freeform 8"/>
          <p:cNvSpPr/>
          <p:nvPr/>
        </p:nvSpPr>
        <p:spPr>
          <a:xfrm>
            <a:off x="588955" y="5143500"/>
            <a:ext cx="8406757" cy="4480685"/>
          </a:xfrm>
          <a:custGeom>
            <a:avLst/>
            <a:gdLst/>
            <a:ahLst/>
            <a:cxnLst/>
            <a:rect l="l" t="t" r="r" b="b"/>
            <a:pathLst>
              <a:path w="8406757" h="4480685">
                <a:moveTo>
                  <a:pt x="0" y="0"/>
                </a:moveTo>
                <a:lnTo>
                  <a:pt x="8406757" y="0"/>
                </a:lnTo>
                <a:lnTo>
                  <a:pt x="8406757" y="4480685"/>
                </a:lnTo>
                <a:lnTo>
                  <a:pt x="0" y="44806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04061" flipH="1" flipV="1">
            <a:off x="13824431" y="5385399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4991149" y="7541572"/>
                </a:moveTo>
                <a:lnTo>
                  <a:pt x="0" y="7541572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2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3" name="Freeform 3"/>
          <p:cNvSpPr/>
          <p:nvPr/>
        </p:nvSpPr>
        <p:spPr>
          <a:xfrm rot="1704061" flipH="1" flipV="1">
            <a:off x="11603194" y="525483"/>
            <a:ext cx="8220239" cy="12420690"/>
          </a:xfrm>
          <a:custGeom>
            <a:avLst/>
            <a:gdLst/>
            <a:ahLst/>
            <a:cxnLst/>
            <a:rect l="l" t="t" r="r" b="b"/>
            <a:pathLst>
              <a:path w="8220239" h="12420690">
                <a:moveTo>
                  <a:pt x="8220239" y="12420690"/>
                </a:moveTo>
                <a:lnTo>
                  <a:pt x="0" y="12420690"/>
                </a:lnTo>
                <a:lnTo>
                  <a:pt x="0" y="0"/>
                </a:lnTo>
                <a:lnTo>
                  <a:pt x="8220239" y="0"/>
                </a:lnTo>
                <a:lnTo>
                  <a:pt x="8220239" y="1242069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4" name="Freeform 4"/>
          <p:cNvSpPr/>
          <p:nvPr/>
        </p:nvSpPr>
        <p:spPr>
          <a:xfrm>
            <a:off x="7419187" y="1028700"/>
            <a:ext cx="10516562" cy="7646584"/>
          </a:xfrm>
          <a:custGeom>
            <a:avLst/>
            <a:gdLst/>
            <a:ahLst/>
            <a:cxnLst/>
            <a:rect l="l" t="t" r="r" b="b"/>
            <a:pathLst>
              <a:path w="10516562" h="7646584">
                <a:moveTo>
                  <a:pt x="0" y="0"/>
                </a:moveTo>
                <a:lnTo>
                  <a:pt x="10516561" y="0"/>
                </a:lnTo>
                <a:lnTo>
                  <a:pt x="10516561" y="7646584"/>
                </a:lnTo>
                <a:lnTo>
                  <a:pt x="0" y="7646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T"/>
          </a:p>
        </p:txBody>
      </p:sp>
      <p:sp>
        <p:nvSpPr>
          <p:cNvPr id="5" name="TextBox 5"/>
          <p:cNvSpPr txBox="1"/>
          <p:nvPr/>
        </p:nvSpPr>
        <p:spPr>
          <a:xfrm>
            <a:off x="725600" y="2261501"/>
            <a:ext cx="6022691" cy="353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1F2B5B"/>
                </a:solidFill>
                <a:latin typeface="Poppins Bold"/>
                <a:ea typeface="Poppins Bold"/>
                <a:cs typeface="Poppins Bold"/>
                <a:sym typeface="Poppins Bold"/>
              </a:rPr>
              <a:t>ЭТАКРИН КИСЛОТАНИ БИОЛОГИК ОБЪЕКТДАН АЖРАТИБ ОЛИШ УСУЛИНИ ИШЛАБ ЧИҚИШ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333</Words>
  <Application>Microsoft Office PowerPoint</Application>
  <PresentationFormat>Custom</PresentationFormat>
  <Paragraphs>71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Montserrat</vt:lpstr>
      <vt:lpstr>Poppins Ultra-Bold</vt:lpstr>
      <vt:lpstr>Poppins</vt:lpstr>
      <vt:lpstr>Montserrat Bold</vt:lpstr>
      <vt:lpstr>DM Sans Bold</vt:lpstr>
      <vt:lpstr>DM Sans</vt:lpstr>
      <vt:lpstr>Poppins Bold</vt:lpstr>
      <vt:lpstr>Arial</vt:lpstr>
      <vt:lpstr>Calibri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edegdrg</dc:title>
  <dc:creator>HP</dc:creator>
  <cp:lastModifiedBy>Zulkhumor Irmukhamedova</cp:lastModifiedBy>
  <cp:revision>1</cp:revision>
  <dcterms:created xsi:type="dcterms:W3CDTF">2006-08-16T00:00:00Z</dcterms:created>
  <dcterms:modified xsi:type="dcterms:W3CDTF">2025-10-12T16:21:04Z</dcterms:modified>
  <dc:identifier>DAGxtYM7pFU</dc:identifier>
</cp:coreProperties>
</file>